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5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- Έλλειψη">
            <a:extLst>
              <a:ext uri="{FF2B5EF4-FFF2-40B4-BE49-F238E27FC236}">
                <a16:creationId xmlns:a16="http://schemas.microsoft.com/office/drawing/2014/main" id="{ECE9357B-A8C4-A8AD-E013-954457B741F1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13 - Έλλειψη">
            <a:extLst>
              <a:ext uri="{FF2B5EF4-FFF2-40B4-BE49-F238E27FC236}">
                <a16:creationId xmlns:a16="http://schemas.microsoft.com/office/drawing/2014/main" id="{74F7469B-48C6-2217-6CB6-C56F6C6B637F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6 - Θέση ημερομηνίας">
            <a:extLst>
              <a:ext uri="{FF2B5EF4-FFF2-40B4-BE49-F238E27FC236}">
                <a16:creationId xmlns:a16="http://schemas.microsoft.com/office/drawing/2014/main" id="{0EAAE395-E7D2-CB41-1B54-1093D8FE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6409-84CC-4CE1-83EA-40654A093BD5}" type="datetimeFigureOut">
              <a:rPr lang="el-GR"/>
              <a:pPr>
                <a:defRPr/>
              </a:pPr>
              <a:t>7/7/2025</a:t>
            </a:fld>
            <a:endParaRPr lang="el-GR"/>
          </a:p>
        </p:txBody>
      </p:sp>
      <p:sp>
        <p:nvSpPr>
          <p:cNvPr id="5" name="19 - Θέση υποσέλιδου">
            <a:extLst>
              <a:ext uri="{FF2B5EF4-FFF2-40B4-BE49-F238E27FC236}">
                <a16:creationId xmlns:a16="http://schemas.microsoft.com/office/drawing/2014/main" id="{86216424-5282-6990-BD1D-006AC8C7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9 - Θέση αριθμού διαφάνειας">
            <a:extLst>
              <a:ext uri="{FF2B5EF4-FFF2-40B4-BE49-F238E27FC236}">
                <a16:creationId xmlns:a16="http://schemas.microsoft.com/office/drawing/2014/main" id="{F016BEAA-F1C2-504E-CF62-DCC31329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9F6C-B362-4BF8-897D-9FE0308DA126}" type="slidenum">
              <a:rPr lang="el-GR" altLang="es-ES"/>
              <a:pPr/>
              <a:t>‹Nº›</a:t>
            </a:fld>
            <a:endParaRPr lang="el-GR" altLang="es-ES"/>
          </a:p>
        </p:txBody>
      </p:sp>
    </p:spTree>
    <p:extLst>
      <p:ext uri="{BB962C8B-B14F-4D97-AF65-F5344CB8AC3E}">
        <p14:creationId xmlns:p14="http://schemas.microsoft.com/office/powerpoint/2010/main" val="117400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23 - Θέση ημερομηνίας">
            <a:extLst>
              <a:ext uri="{FF2B5EF4-FFF2-40B4-BE49-F238E27FC236}">
                <a16:creationId xmlns:a16="http://schemas.microsoft.com/office/drawing/2014/main" id="{CECD81C6-9009-8968-7381-94FA0A31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0E34-F306-41DE-A41C-8801F020DA2D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5" name="9 - Θέση υποσέλιδου">
            <a:extLst>
              <a:ext uri="{FF2B5EF4-FFF2-40B4-BE49-F238E27FC236}">
                <a16:creationId xmlns:a16="http://schemas.microsoft.com/office/drawing/2014/main" id="{AFAA5EDE-F223-A475-316A-04204F00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- Θέση αριθμού διαφάνειας">
            <a:extLst>
              <a:ext uri="{FF2B5EF4-FFF2-40B4-BE49-F238E27FC236}">
                <a16:creationId xmlns:a16="http://schemas.microsoft.com/office/drawing/2014/main" id="{A9AEF7B0-C02E-DAF0-4BE6-3C3578A7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6D4D5-8E83-4B8B-9B42-5AB68DDCB8C4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2688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23 - Θέση ημερομηνίας">
            <a:extLst>
              <a:ext uri="{FF2B5EF4-FFF2-40B4-BE49-F238E27FC236}">
                <a16:creationId xmlns:a16="http://schemas.microsoft.com/office/drawing/2014/main" id="{9B04F980-50EC-A147-98F6-6F2C4934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8BDEE-E281-4BCD-BA11-D939899C79E2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5" name="9 - Θέση υποσέλιδου">
            <a:extLst>
              <a:ext uri="{FF2B5EF4-FFF2-40B4-BE49-F238E27FC236}">
                <a16:creationId xmlns:a16="http://schemas.microsoft.com/office/drawing/2014/main" id="{1DECE3C6-C06E-C359-07F0-767DA6B2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- Θέση αριθμού διαφάνειας">
            <a:extLst>
              <a:ext uri="{FF2B5EF4-FFF2-40B4-BE49-F238E27FC236}">
                <a16:creationId xmlns:a16="http://schemas.microsoft.com/office/drawing/2014/main" id="{D1159ACF-BC95-EE01-AAE1-822AEBB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4625C-FAD6-4157-847C-B07A76D9076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9185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23 - Θέση ημερομηνίας">
            <a:extLst>
              <a:ext uri="{FF2B5EF4-FFF2-40B4-BE49-F238E27FC236}">
                <a16:creationId xmlns:a16="http://schemas.microsoft.com/office/drawing/2014/main" id="{331D16B9-556F-FFEF-3BAC-8A41CEEE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3F8B-47BF-42F6-B710-27EBF4AAE9E9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5" name="9 - Θέση υποσέλιδου">
            <a:extLst>
              <a:ext uri="{FF2B5EF4-FFF2-40B4-BE49-F238E27FC236}">
                <a16:creationId xmlns:a16="http://schemas.microsoft.com/office/drawing/2014/main" id="{FB0CE542-7C45-8310-3016-5F35DDE9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- Θέση αριθμού διαφάνειας">
            <a:extLst>
              <a:ext uri="{FF2B5EF4-FFF2-40B4-BE49-F238E27FC236}">
                <a16:creationId xmlns:a16="http://schemas.microsoft.com/office/drawing/2014/main" id="{5FBEF5E4-F514-F006-BC83-D03BF012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365B6-8950-44F6-97FF-523EE4AAA63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3216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Ορθογώνιο">
            <a:extLst>
              <a:ext uri="{FF2B5EF4-FFF2-40B4-BE49-F238E27FC236}">
                <a16:creationId xmlns:a16="http://schemas.microsoft.com/office/drawing/2014/main" id="{8D045FAE-3C63-5ED8-AE22-EE7E1C3BA5E3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13 - Ορθογώνιο">
            <a:extLst>
              <a:ext uri="{FF2B5EF4-FFF2-40B4-BE49-F238E27FC236}">
                <a16:creationId xmlns:a16="http://schemas.microsoft.com/office/drawing/2014/main" id="{28196DE6-D46A-CDD7-1827-C0565FB3BFF5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5 - Έλλειψη">
            <a:extLst>
              <a:ext uri="{FF2B5EF4-FFF2-40B4-BE49-F238E27FC236}">
                <a16:creationId xmlns:a16="http://schemas.microsoft.com/office/drawing/2014/main" id="{9191A66B-53DF-A648-5929-1DA1E0307454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6 - Έλλειψη">
            <a:extLst>
              <a:ext uri="{FF2B5EF4-FFF2-40B4-BE49-F238E27FC236}">
                <a16:creationId xmlns:a16="http://schemas.microsoft.com/office/drawing/2014/main" id="{F9A7CE6D-6109-CAA9-810B-2E56DE381EED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8" name="3 - Θέση ημερομηνίας">
            <a:extLst>
              <a:ext uri="{FF2B5EF4-FFF2-40B4-BE49-F238E27FC236}">
                <a16:creationId xmlns:a16="http://schemas.microsoft.com/office/drawing/2014/main" id="{5267D464-5143-A2C1-F2B0-77C70E5F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213E-E9B2-43B7-8883-BF1FD4DE3793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9" name="4 - Θέση υποσέλιδου">
            <a:extLst>
              <a:ext uri="{FF2B5EF4-FFF2-40B4-BE49-F238E27FC236}">
                <a16:creationId xmlns:a16="http://schemas.microsoft.com/office/drawing/2014/main" id="{28BEE142-280F-167D-2A42-4C63C887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5 - Θέση αριθμού διαφάνειας">
            <a:extLst>
              <a:ext uri="{FF2B5EF4-FFF2-40B4-BE49-F238E27FC236}">
                <a16:creationId xmlns:a16="http://schemas.microsoft.com/office/drawing/2014/main" id="{FFF3A636-CA02-81BF-7205-128C3258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B9469-BAF2-4D0A-96C2-30E61D07F86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67047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23 - Θέση ημερομηνίας">
            <a:extLst>
              <a:ext uri="{FF2B5EF4-FFF2-40B4-BE49-F238E27FC236}">
                <a16:creationId xmlns:a16="http://schemas.microsoft.com/office/drawing/2014/main" id="{3C0C9869-AA8C-FD9F-F696-95C5BAB8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C711D-5FDE-4FDD-BB70-6A46B205EE84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6" name="9 - Θέση υποσέλιδου">
            <a:extLst>
              <a:ext uri="{FF2B5EF4-FFF2-40B4-BE49-F238E27FC236}">
                <a16:creationId xmlns:a16="http://schemas.microsoft.com/office/drawing/2014/main" id="{BB08FDD9-E234-CF00-0E60-79598D4B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1 - Θέση αριθμού διαφάνειας">
            <a:extLst>
              <a:ext uri="{FF2B5EF4-FFF2-40B4-BE49-F238E27FC236}">
                <a16:creationId xmlns:a16="http://schemas.microsoft.com/office/drawing/2014/main" id="{5E074442-5C7A-8FEA-5A1B-10271DEE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98286-6044-4325-AD21-AA40DFFE777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66089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>
            <a:extLst>
              <a:ext uri="{FF2B5EF4-FFF2-40B4-BE49-F238E27FC236}">
                <a16:creationId xmlns:a16="http://schemas.microsoft.com/office/drawing/2014/main" id="{B572DFD7-1B7F-304E-BDB7-16B48FE4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4596-9472-43A2-A012-3E223D0E4D63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8" name="7 - Θέση υποσέλιδου">
            <a:extLst>
              <a:ext uri="{FF2B5EF4-FFF2-40B4-BE49-F238E27FC236}">
                <a16:creationId xmlns:a16="http://schemas.microsoft.com/office/drawing/2014/main" id="{850D5316-8D54-AC8E-5657-57190650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>
            <a:extLst>
              <a:ext uri="{FF2B5EF4-FFF2-40B4-BE49-F238E27FC236}">
                <a16:creationId xmlns:a16="http://schemas.microsoft.com/office/drawing/2014/main" id="{BA3083D4-CD11-917E-C2A3-24EB8777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1539B-6373-41AD-BF86-B9E6E1ACAF3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3335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3 - Θέση ημερομηνίας">
            <a:extLst>
              <a:ext uri="{FF2B5EF4-FFF2-40B4-BE49-F238E27FC236}">
                <a16:creationId xmlns:a16="http://schemas.microsoft.com/office/drawing/2014/main" id="{A9F5BBB9-2B03-C662-1103-15C0465C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228-A868-48DF-B7C4-78D2C40F4199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4" name="9 - Θέση υποσέλιδου">
            <a:extLst>
              <a:ext uri="{FF2B5EF4-FFF2-40B4-BE49-F238E27FC236}">
                <a16:creationId xmlns:a16="http://schemas.microsoft.com/office/drawing/2014/main" id="{3D3E19F3-E8C9-C9FD-803F-1910F17C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1 - Θέση αριθμού διαφάνειας">
            <a:extLst>
              <a:ext uri="{FF2B5EF4-FFF2-40B4-BE49-F238E27FC236}">
                <a16:creationId xmlns:a16="http://schemas.microsoft.com/office/drawing/2014/main" id="{F4FB8B2A-70A3-1011-A0D1-C8C55EFA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3B917-C245-438F-AAC6-26BD008B4BCC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2542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- Ορθογώνιο">
            <a:extLst>
              <a:ext uri="{FF2B5EF4-FFF2-40B4-BE49-F238E27FC236}">
                <a16:creationId xmlns:a16="http://schemas.microsoft.com/office/drawing/2014/main" id="{E5D6ADC2-4CB8-8419-6133-D351EA4AA799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13 - Ορθογώνιο">
            <a:extLst>
              <a:ext uri="{FF2B5EF4-FFF2-40B4-BE49-F238E27FC236}">
                <a16:creationId xmlns:a16="http://schemas.microsoft.com/office/drawing/2014/main" id="{0CBC2034-2C03-E25A-74E1-0259CA2C4D73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1 - Θέση ημερομηνίας">
            <a:extLst>
              <a:ext uri="{FF2B5EF4-FFF2-40B4-BE49-F238E27FC236}">
                <a16:creationId xmlns:a16="http://schemas.microsoft.com/office/drawing/2014/main" id="{B8427F9A-1CC4-CA51-4A99-721CBB7F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5DE09-C35C-40F5-9C12-C839416A08CC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5" name="2 - Θέση υποσέλιδου">
            <a:extLst>
              <a:ext uri="{FF2B5EF4-FFF2-40B4-BE49-F238E27FC236}">
                <a16:creationId xmlns:a16="http://schemas.microsoft.com/office/drawing/2014/main" id="{191B7E18-54E0-73F1-8CB9-0500F36C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3 - Θέση αριθμού διαφάνειας">
            <a:extLst>
              <a:ext uri="{FF2B5EF4-FFF2-40B4-BE49-F238E27FC236}">
                <a16:creationId xmlns:a16="http://schemas.microsoft.com/office/drawing/2014/main" id="{A5E121BC-4F4C-CB48-576D-A9F9E963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0D5F6-CB9E-427B-A657-00F3FE23180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9918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9F55B0C6-5DA0-DD71-4B9D-2AFB3484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C15C-B2B1-4011-9FF2-1711DB7E6D8F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6" name="5 - Θέση υποσέλιδου">
            <a:extLst>
              <a:ext uri="{FF2B5EF4-FFF2-40B4-BE49-F238E27FC236}">
                <a16:creationId xmlns:a16="http://schemas.microsoft.com/office/drawing/2014/main" id="{2B7D21E1-2330-5E93-0D97-38BE1F76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>
            <a:extLst>
              <a:ext uri="{FF2B5EF4-FFF2-40B4-BE49-F238E27FC236}">
                <a16:creationId xmlns:a16="http://schemas.microsoft.com/office/drawing/2014/main" id="{3E20C244-AF0B-75A3-AB79-92DDE61B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6FF7D-6EFA-4C6F-B677-C52039662F96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3777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- Ορθογώνιο">
            <a:extLst>
              <a:ext uri="{FF2B5EF4-FFF2-40B4-BE49-F238E27FC236}">
                <a16:creationId xmlns:a16="http://schemas.microsoft.com/office/drawing/2014/main" id="{20EFF51A-68C6-DBE9-E8DF-5C25FF943657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13 - Διάγραμμα ροής: Διεργασία">
            <a:extLst>
              <a:ext uri="{FF2B5EF4-FFF2-40B4-BE49-F238E27FC236}">
                <a16:creationId xmlns:a16="http://schemas.microsoft.com/office/drawing/2014/main" id="{1E122D05-3B15-9305-79A2-86862AD57811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5 - Διάγραμμα ροής: Διεργασία">
            <a:extLst>
              <a:ext uri="{FF2B5EF4-FFF2-40B4-BE49-F238E27FC236}">
                <a16:creationId xmlns:a16="http://schemas.microsoft.com/office/drawing/2014/main" id="{0684174C-386D-DC2D-C09B-1E50E47A0AC5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8" name="4 - Θέση ημερομηνίας">
            <a:extLst>
              <a:ext uri="{FF2B5EF4-FFF2-40B4-BE49-F238E27FC236}">
                <a16:creationId xmlns:a16="http://schemas.microsoft.com/office/drawing/2014/main" id="{10CCCE49-8C4D-966F-434E-76FEBDFA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A09A1-8160-4CE9-B593-0DBDDE013550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9" name="5 - Θέση υποσέλιδου">
            <a:extLst>
              <a:ext uri="{FF2B5EF4-FFF2-40B4-BE49-F238E27FC236}">
                <a16:creationId xmlns:a16="http://schemas.microsoft.com/office/drawing/2014/main" id="{308796E0-107A-6D6A-1599-0AF91CB3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6 - Θέση αριθμού διαφάνειας">
            <a:extLst>
              <a:ext uri="{FF2B5EF4-FFF2-40B4-BE49-F238E27FC236}">
                <a16:creationId xmlns:a16="http://schemas.microsoft.com/office/drawing/2014/main" id="{FB8DD8D9-BBA1-6BB9-DC0C-2C29DD6B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BE967-5692-4FBC-AD4A-AAE55522D665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7198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>
            <a:extLst>
              <a:ext uri="{FF2B5EF4-FFF2-40B4-BE49-F238E27FC236}">
                <a16:creationId xmlns:a16="http://schemas.microsoft.com/office/drawing/2014/main" id="{B5EE2300-E92C-49A6-CD79-EFE1F11C6B38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- Έλλειψη">
            <a:extLst>
              <a:ext uri="{FF2B5EF4-FFF2-40B4-BE49-F238E27FC236}">
                <a16:creationId xmlns:a16="http://schemas.microsoft.com/office/drawing/2014/main" id="{16ABBD19-99F3-2FC2-6B49-C407A255CE55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10 - Κουλούρα">
            <a:extLst>
              <a:ext uri="{FF2B5EF4-FFF2-40B4-BE49-F238E27FC236}">
                <a16:creationId xmlns:a16="http://schemas.microsoft.com/office/drawing/2014/main" id="{16132907-617A-8F09-79CE-53606BEE7099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11 - Ορθογώνιο">
            <a:extLst>
              <a:ext uri="{FF2B5EF4-FFF2-40B4-BE49-F238E27FC236}">
                <a16:creationId xmlns:a16="http://schemas.microsoft.com/office/drawing/2014/main" id="{706524D7-656F-6B82-40F4-8A0E7F624C37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- Θέση τίτλου">
            <a:extLst>
              <a:ext uri="{FF2B5EF4-FFF2-40B4-BE49-F238E27FC236}">
                <a16:creationId xmlns:a16="http://schemas.microsoft.com/office/drawing/2014/main" id="{60CA46A6-575E-8610-5B76-B4A9BB3F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033" name="8 - Θέση κειμένου">
            <a:extLst>
              <a:ext uri="{FF2B5EF4-FFF2-40B4-BE49-F238E27FC236}">
                <a16:creationId xmlns:a16="http://schemas.microsoft.com/office/drawing/2014/main" id="{DC97FD3A-862D-688D-3E11-F2B994A713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s-ES"/>
              <a:t>Kλικ για επεξεργασία των στυλ του υποδείγματος</a:t>
            </a:r>
          </a:p>
          <a:p>
            <a:pPr lvl="1"/>
            <a:r>
              <a:rPr lang="el-GR" altLang="es-ES"/>
              <a:t>Δεύτερου επιπέδου</a:t>
            </a:r>
          </a:p>
          <a:p>
            <a:pPr lvl="2"/>
            <a:r>
              <a:rPr lang="el-GR" altLang="es-ES"/>
              <a:t>Τρίτου επιπέδου</a:t>
            </a:r>
          </a:p>
          <a:p>
            <a:pPr lvl="3"/>
            <a:r>
              <a:rPr lang="el-GR" altLang="es-ES"/>
              <a:t>Τέταρτου επιπέδου</a:t>
            </a:r>
          </a:p>
          <a:p>
            <a:pPr lvl="4"/>
            <a:r>
              <a:rPr lang="el-GR" altLang="es-ES"/>
              <a:t>Πέμπτου επιπέδου</a:t>
            </a:r>
            <a:endParaRPr lang="en-US" altLang="es-ES"/>
          </a:p>
        </p:txBody>
      </p:sp>
      <p:sp>
        <p:nvSpPr>
          <p:cNvPr id="24" name="23 - Θέση ημερομηνίας">
            <a:extLst>
              <a:ext uri="{FF2B5EF4-FFF2-40B4-BE49-F238E27FC236}">
                <a16:creationId xmlns:a16="http://schemas.microsoft.com/office/drawing/2014/main" id="{8A514C26-59B3-3AEF-BBCA-2F7D14F6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3A837F0-6B6A-4CAA-A969-3F73E3A6BAA2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10" name="9 - Θέση υποσέλιδου">
            <a:extLst>
              <a:ext uri="{FF2B5EF4-FFF2-40B4-BE49-F238E27FC236}">
                <a16:creationId xmlns:a16="http://schemas.microsoft.com/office/drawing/2014/main" id="{08A5A9E4-F8BF-E328-ECA9-BAEB9AAF1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21 - Θέση αριθμού διαφάνειας">
            <a:extLst>
              <a:ext uri="{FF2B5EF4-FFF2-40B4-BE49-F238E27FC236}">
                <a16:creationId xmlns:a16="http://schemas.microsoft.com/office/drawing/2014/main" id="{3C27FF6D-786E-B46C-497D-8FC78291B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E0CE4D"/>
                </a:solidFill>
              </a:defRPr>
            </a:lvl1pPr>
          </a:lstStyle>
          <a:p>
            <a:fld id="{5A68E5D2-914A-46C9-BA0C-BB066DC3A49F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15" name="14 - Ορθογώνιο">
            <a:extLst>
              <a:ext uri="{FF2B5EF4-FFF2-40B4-BE49-F238E27FC236}">
                <a16:creationId xmlns:a16="http://schemas.microsoft.com/office/drawing/2014/main" id="{7677BBBD-9ACA-BFA8-6E6E-E1D429859439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1" r:id="rId2"/>
    <p:sldLayoutId id="2147483757" r:id="rId3"/>
    <p:sldLayoutId id="2147483752" r:id="rId4"/>
    <p:sldLayoutId id="2147483758" r:id="rId5"/>
    <p:sldLayoutId id="2147483753" r:id="rId6"/>
    <p:sldLayoutId id="2147483759" r:id="rId7"/>
    <p:sldLayoutId id="2147483760" r:id="rId8"/>
    <p:sldLayoutId id="2147483761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45E7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anose="020B0502020104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anose="020B0502020104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anose="020B0502020104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anose="020B0502020104020203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B32C16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F5CD2D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Administrator\Desktop\UniversityAlicanteLogo.png">
            <a:extLst>
              <a:ext uri="{FF2B5EF4-FFF2-40B4-BE49-F238E27FC236}">
                <a16:creationId xmlns:a16="http://schemas.microsoft.com/office/drawing/2014/main" id="{F2FCF8BE-325E-8C96-B52F-B9AB13195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34988"/>
            <a:ext cx="169386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4 - Ορθογώνιο">
            <a:extLst>
              <a:ext uri="{FF2B5EF4-FFF2-40B4-BE49-F238E27FC236}">
                <a16:creationId xmlns:a16="http://schemas.microsoft.com/office/drawing/2014/main" id="{C6AF3C46-4F20-C921-67EF-A120A75F2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438" y="534988"/>
            <a:ext cx="6638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600" b="1">
                <a:latin typeface="Georgia" panose="02040502050405020303" pitchFamily="18" charset="0"/>
              </a:rPr>
              <a:t>E020 – DOCTORADO EN TRANSFERENCIAS INTERCULTURALES E HISTÓRICAS </a:t>
            </a:r>
          </a:p>
          <a:p>
            <a:pPr algn="ctr" eaLnBrk="1" hangingPunct="1"/>
            <a:r>
              <a:rPr lang="es-ES" altLang="es-ES" sz="1600" b="1">
                <a:latin typeface="Georgia" panose="02040502050405020303" pitchFamily="18" charset="0"/>
              </a:rPr>
              <a:t>EN LA EUROPA MEDIEVAL MEDITERRÁNEA </a:t>
            </a:r>
            <a:endParaRPr lang="el-GR" altLang="es-ES" sz="1600" b="1">
              <a:latin typeface="Georgia" panose="02040502050405020303" pitchFamily="18" charset="0"/>
            </a:endParaRPr>
          </a:p>
        </p:txBody>
      </p:sp>
      <p:sp>
        <p:nvSpPr>
          <p:cNvPr id="8196" name="6 - Ορθογώνιο">
            <a:extLst>
              <a:ext uri="{FF2B5EF4-FFF2-40B4-BE49-F238E27FC236}">
                <a16:creationId xmlns:a16="http://schemas.microsoft.com/office/drawing/2014/main" id="{7111C3E4-0BC0-425D-810B-C19206B12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5413375"/>
            <a:ext cx="4024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s-ES" b="1" dirty="0">
                <a:latin typeface="Georgia" panose="02040502050405020303" pitchFamily="18" charset="0"/>
              </a:rPr>
              <a:t>Foteini </a:t>
            </a:r>
            <a:r>
              <a:rPr lang="en-US" altLang="es-ES" b="1" dirty="0" err="1">
                <a:latin typeface="Georgia" panose="02040502050405020303" pitchFamily="18" charset="0"/>
              </a:rPr>
              <a:t>Tsiavea</a:t>
            </a:r>
            <a:br>
              <a:rPr lang="en-US" altLang="es-ES" b="1" dirty="0">
                <a:latin typeface="Georgia" panose="02040502050405020303" pitchFamily="18" charset="0"/>
              </a:rPr>
            </a:br>
            <a:r>
              <a:rPr lang="en-US" altLang="es-ES" b="1" dirty="0">
                <a:latin typeface="Georgia" panose="02040502050405020303" pitchFamily="18" charset="0"/>
              </a:rPr>
              <a:t>PhD Candidate at the University of Alicante</a:t>
            </a:r>
            <a:endParaRPr lang="el-GR" altLang="es-ES" b="1" dirty="0">
              <a:latin typeface="Georgia" panose="02040502050405020303" pitchFamily="18" charset="0"/>
            </a:endParaRPr>
          </a:p>
        </p:txBody>
      </p:sp>
      <p:sp>
        <p:nvSpPr>
          <p:cNvPr id="8197" name="7 - Ορθογώνιο">
            <a:extLst>
              <a:ext uri="{FF2B5EF4-FFF2-40B4-BE49-F238E27FC236}">
                <a16:creationId xmlns:a16="http://schemas.microsoft.com/office/drawing/2014/main" id="{02E770BC-BF89-8573-9B19-30EAFDB96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5413375"/>
            <a:ext cx="4298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>
                <a:latin typeface="Georgia" panose="02040502050405020303" pitchFamily="18" charset="0"/>
              </a:rPr>
              <a:t>International On-line Symposium La Nucia July 2025</a:t>
            </a:r>
            <a:endParaRPr lang="el-GR" altLang="es-ES" b="1">
              <a:latin typeface="Georgia" panose="02040502050405020303" pitchFamily="18" charset="0"/>
            </a:endParaRPr>
          </a:p>
        </p:txBody>
      </p:sp>
      <p:sp>
        <p:nvSpPr>
          <p:cNvPr id="8198" name="8 - Ορθογώνιο">
            <a:extLst>
              <a:ext uri="{FF2B5EF4-FFF2-40B4-BE49-F238E27FC236}">
                <a16:creationId xmlns:a16="http://schemas.microsoft.com/office/drawing/2014/main" id="{538B84AF-F8E8-FCA0-0445-41B1CD0B9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2460625"/>
            <a:ext cx="66960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3200" dirty="0">
                <a:latin typeface="Broadway" panose="04040905080B02020502" pitchFamily="82" charset="0"/>
              </a:rPr>
              <a:t>Social Worker’s Role in Greek Schools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- Ορθογώνιο">
            <a:extLst>
              <a:ext uri="{FF2B5EF4-FFF2-40B4-BE49-F238E27FC236}">
                <a16:creationId xmlns:a16="http://schemas.microsoft.com/office/drawing/2014/main" id="{3E62F338-6EEC-4B4A-390B-ABBCAB1C5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585788"/>
            <a:ext cx="7947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400" b="1">
                <a:latin typeface="Arial Black" panose="020B0A04020102020204" pitchFamily="34" charset="0"/>
              </a:rPr>
              <a:t>Legal and Ethical Considerations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Understanding the legal rights of students and families.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Ethical dilemmas that social workers may encounter in Greek schools.</a:t>
            </a:r>
          </a:p>
        </p:txBody>
      </p:sp>
      <p:pic>
        <p:nvPicPr>
          <p:cNvPr id="17411" name="Picture 5" descr="The 5 Best Social Work Blogs | CU Online">
            <a:extLst>
              <a:ext uri="{FF2B5EF4-FFF2-40B4-BE49-F238E27FC236}">
                <a16:creationId xmlns:a16="http://schemas.microsoft.com/office/drawing/2014/main" id="{98CF9F25-FBE3-26A1-AA29-9AAA37C7C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028950"/>
            <a:ext cx="714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- Ορθογώνιο">
            <a:extLst>
              <a:ext uri="{FF2B5EF4-FFF2-40B4-BE49-F238E27FC236}">
                <a16:creationId xmlns:a16="http://schemas.microsoft.com/office/drawing/2014/main" id="{DCE80A66-6344-F1DF-34A2-C236228CA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566738"/>
            <a:ext cx="72501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400" b="1">
                <a:latin typeface="Arial Black" panose="020B0A04020102020204" pitchFamily="34" charset="0"/>
              </a:rPr>
              <a:t>Case Study or Example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Provide a real or hypothetical example of a social worker's intervention in a school setting.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Discuss the outcomes and lessons learned.</a:t>
            </a:r>
          </a:p>
        </p:txBody>
      </p:sp>
      <p:sp>
        <p:nvSpPr>
          <p:cNvPr id="18435" name="AutoShape 4" descr="Social Worker Continuing Education - CE-Credit.com">
            <a:extLst>
              <a:ext uri="{FF2B5EF4-FFF2-40B4-BE49-F238E27FC236}">
                <a16:creationId xmlns:a16="http://schemas.microsoft.com/office/drawing/2014/main" id="{D2B78654-550C-4131-9312-D9588A6118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s-ES"/>
          </a:p>
        </p:txBody>
      </p:sp>
      <p:sp>
        <p:nvSpPr>
          <p:cNvPr id="18436" name="AutoShape 6" descr="Social Worker Continuing Education - CE-Credit.com">
            <a:extLst>
              <a:ext uri="{FF2B5EF4-FFF2-40B4-BE49-F238E27FC236}">
                <a16:creationId xmlns:a16="http://schemas.microsoft.com/office/drawing/2014/main" id="{01FAF1AB-A2CD-7CCE-693E-FD7180C37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s-ES"/>
          </a:p>
        </p:txBody>
      </p:sp>
      <p:pic>
        <p:nvPicPr>
          <p:cNvPr id="18437" name="Picture 8" descr="https://encrypted-tbn0.gstatic.com/images?q=tbn:ANd9GcSu9HNZkN8kQi7KuBViVvGjHd94Wt1fgR4DXZ3mymVuf3Mo3dEFHP0cHzpbn1jqUQ379z0&amp;usqp=CAU">
            <a:extLst>
              <a:ext uri="{FF2B5EF4-FFF2-40B4-BE49-F238E27FC236}">
                <a16:creationId xmlns:a16="http://schemas.microsoft.com/office/drawing/2014/main" id="{D987FBA9-CF8F-63A5-22F8-B0F135D6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648075"/>
            <a:ext cx="5981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- Ορθογώνιο">
            <a:extLst>
              <a:ext uri="{FF2B5EF4-FFF2-40B4-BE49-F238E27FC236}">
                <a16:creationId xmlns:a16="http://schemas.microsoft.com/office/drawing/2014/main" id="{EB0FB975-0731-3D67-7CCD-B1026517A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493713"/>
            <a:ext cx="72691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400" b="1">
                <a:latin typeface="Arial Black" panose="020B0A04020102020204" pitchFamily="34" charset="0"/>
              </a:rPr>
              <a:t>Social Work in a Multicultural Context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The role of social workers in supporting multicultural students.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Challenges and strategies for effective social work in a diverse environment.</a:t>
            </a:r>
          </a:p>
        </p:txBody>
      </p:sp>
      <p:pic>
        <p:nvPicPr>
          <p:cNvPr id="19459" name="Picture 4" descr="What's the Difference Between a Social Worker and Social Service ...">
            <a:extLst>
              <a:ext uri="{FF2B5EF4-FFF2-40B4-BE49-F238E27FC236}">
                <a16:creationId xmlns:a16="http://schemas.microsoft.com/office/drawing/2014/main" id="{608AB9EE-32E4-BE0B-2B48-61DD28C3E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3660775"/>
            <a:ext cx="63055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- Ορθογώνιο">
            <a:extLst>
              <a:ext uri="{FF2B5EF4-FFF2-40B4-BE49-F238E27FC236}">
                <a16:creationId xmlns:a16="http://schemas.microsoft.com/office/drawing/2014/main" id="{026595CB-9342-4E54-6451-BB55A5899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8" y="777875"/>
            <a:ext cx="77993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400" b="1">
                <a:latin typeface="Arial Black" panose="020B0A04020102020204" pitchFamily="34" charset="0"/>
              </a:rPr>
              <a:t>Future Directions for Social Work in Greek Schools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Innovations and strategies to enhance the effectiveness of social work in schools.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Advocating for more resources and training for social workers.</a:t>
            </a:r>
          </a:p>
        </p:txBody>
      </p:sp>
      <p:pic>
        <p:nvPicPr>
          <p:cNvPr id="20483" name="Picture 4" descr="https://encrypted-tbn0.gstatic.com/images?q=tbn:ANd9GcQu-4Xyi_eVNoPFZOcebqHkm9idY2F9pIm3bwdoJKDjlCw7YO3dhFYdlKleCvVUaehw0VU&amp;usqp=CAU">
            <a:extLst>
              <a:ext uri="{FF2B5EF4-FFF2-40B4-BE49-F238E27FC236}">
                <a16:creationId xmlns:a16="http://schemas.microsoft.com/office/drawing/2014/main" id="{624DCECE-3718-67A9-08F0-D2E3774B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4121150"/>
            <a:ext cx="60769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>
            <a:extLst>
              <a:ext uri="{FF2B5EF4-FFF2-40B4-BE49-F238E27FC236}">
                <a16:creationId xmlns:a16="http://schemas.microsoft.com/office/drawing/2014/main" id="{DA70EE4C-75CB-E3C4-CA5C-10E194A9A87F}"/>
              </a:ext>
            </a:extLst>
          </p:cNvPr>
          <p:cNvSpPr/>
          <p:nvPr/>
        </p:nvSpPr>
        <p:spPr>
          <a:xfrm>
            <a:off x="1285875" y="457200"/>
            <a:ext cx="5737225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References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510FE832-65A3-68C2-E9E1-A52353BD6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1362075"/>
            <a:ext cx="74644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sz="2000"/>
              <a:t>-Papageorgiou, A. (2018). </a:t>
            </a:r>
            <a:r>
              <a:rPr lang="en-US" altLang="es-ES" sz="2000" i="1"/>
              <a:t>Social Work and Education in Greece: Current Practices and Challenges</a:t>
            </a:r>
            <a:r>
              <a:rPr lang="en-US" altLang="es-ES" sz="2000"/>
              <a:t>. Athens University Press.</a:t>
            </a:r>
          </a:p>
          <a:p>
            <a:pPr eaLnBrk="1" hangingPunct="1"/>
            <a:endParaRPr lang="en-US" altLang="es-ES" sz="2000"/>
          </a:p>
          <a:p>
            <a:pPr eaLnBrk="1" hangingPunct="1"/>
            <a:r>
              <a:rPr lang="en-US" altLang="es-ES" sz="2000"/>
              <a:t>-Hellenic Ministry of Education (2021). </a:t>
            </a:r>
            <a:r>
              <a:rPr lang="en-US" altLang="es-ES" sz="2000" i="1"/>
              <a:t>Social Work Services in Greek Schools: Policy and Guidelines</a:t>
            </a:r>
            <a:r>
              <a:rPr lang="en-US" altLang="es-ES" sz="2000"/>
              <a:t>. Ministry of Education.</a:t>
            </a:r>
          </a:p>
          <a:p>
            <a:pPr eaLnBrk="1" hangingPunct="1"/>
            <a:endParaRPr lang="en-US" altLang="es-ES" sz="2000"/>
          </a:p>
          <a:p>
            <a:pPr eaLnBrk="1" hangingPunct="1"/>
            <a:r>
              <a:rPr lang="en-US" altLang="es-ES" sz="2000"/>
              <a:t>-Karagiannis, M. (2019). </a:t>
            </a:r>
            <a:r>
              <a:rPr lang="en-US" altLang="es-ES" sz="2000" i="1"/>
              <a:t>The Role of Social Workers in Crisis Intervention in Schools</a:t>
            </a:r>
            <a:r>
              <a:rPr lang="en-US" altLang="es-ES" sz="2000"/>
              <a:t>. Journal of Social Work in Education, 15(3).</a:t>
            </a:r>
          </a:p>
          <a:p>
            <a:pPr eaLnBrk="1" hangingPunct="1"/>
            <a:endParaRPr lang="en-US" altLang="es-ES" sz="2000"/>
          </a:p>
          <a:p>
            <a:pPr eaLnBrk="1" hangingPunct="1"/>
            <a:r>
              <a:rPr lang="en-US" altLang="es-ES" sz="2000"/>
              <a:t>-Tsakiris, G. (2020). </a:t>
            </a:r>
            <a:r>
              <a:rPr lang="en-US" altLang="es-ES" sz="2000" i="1"/>
              <a:t>Cultural Sensitivity in Greek Schools: The Role of Social Workers</a:t>
            </a:r>
            <a:r>
              <a:rPr lang="en-US" altLang="es-ES" sz="2000"/>
              <a:t>. Social Work Journal, 22(4).</a:t>
            </a:r>
          </a:p>
          <a:p>
            <a:pPr eaLnBrk="1" hangingPunct="1"/>
            <a:endParaRPr lang="en-US" altLang="es-ES" sz="2000"/>
          </a:p>
          <a:p>
            <a:pPr eaLnBrk="1" hangingPunct="1"/>
            <a:r>
              <a:rPr lang="en-US" altLang="es-ES" sz="2000"/>
              <a:t>-Anastasopoulos, N. (2022). </a:t>
            </a:r>
            <a:r>
              <a:rPr lang="en-US" altLang="es-ES" sz="2000" i="1"/>
              <a:t>Best Practices for School Social Workers in Greece</a:t>
            </a:r>
            <a:r>
              <a:rPr lang="en-US" altLang="es-ES" sz="2000"/>
              <a:t>. Social Services Review, 18(2).</a:t>
            </a:r>
          </a:p>
        </p:txBody>
      </p:sp>
      <p:sp>
        <p:nvSpPr>
          <p:cNvPr id="21508" name="7 - Ορθογώνιο">
            <a:extLst>
              <a:ext uri="{FF2B5EF4-FFF2-40B4-BE49-F238E27FC236}">
                <a16:creationId xmlns:a16="http://schemas.microsoft.com/office/drawing/2014/main" id="{F942E16D-3AF4-4800-9213-34FE210D4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60706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>
                <a:latin typeface="Broadway" panose="04040905080B02020502" pitchFamily="82" charset="0"/>
              </a:rPr>
              <a:t>Thank you!!!</a:t>
            </a:r>
            <a:endParaRPr lang="el-GR" altLang="es-ES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- Ορθογώνιο">
            <a:extLst>
              <a:ext uri="{FF2B5EF4-FFF2-40B4-BE49-F238E27FC236}">
                <a16:creationId xmlns:a16="http://schemas.microsoft.com/office/drawing/2014/main" id="{8FB009D3-85CC-8326-E50C-5E763ED2F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512763"/>
            <a:ext cx="75072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400" b="1">
                <a:latin typeface="Arial Black" panose="020B0A04020102020204" pitchFamily="34" charset="0"/>
              </a:rPr>
              <a:t>Introduction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Briefly introduce the role of a social worker in a school setting.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The importance of supporting students' social, emotional, and educational needs.</a:t>
            </a:r>
          </a:p>
        </p:txBody>
      </p:sp>
      <p:pic>
        <p:nvPicPr>
          <p:cNvPr id="9219" name="Picture 5" descr="Κοινωνική Προστασία &amp; Αλληλεγγύη">
            <a:extLst>
              <a:ext uri="{FF2B5EF4-FFF2-40B4-BE49-F238E27FC236}">
                <a16:creationId xmlns:a16="http://schemas.microsoft.com/office/drawing/2014/main" id="{AF07D752-5574-5014-BF7E-FCA062A8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2" r="20235"/>
          <a:stretch>
            <a:fillRect/>
          </a:stretch>
        </p:blipFill>
        <p:spPr bwMode="auto">
          <a:xfrm>
            <a:off x="1428750" y="4249738"/>
            <a:ext cx="73850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- Ορθογώνιο">
            <a:extLst>
              <a:ext uri="{FF2B5EF4-FFF2-40B4-BE49-F238E27FC236}">
                <a16:creationId xmlns:a16="http://schemas.microsoft.com/office/drawing/2014/main" id="{580EFD8A-B505-B189-C954-1F1249E06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549275"/>
            <a:ext cx="77898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sz="2400" b="1">
                <a:latin typeface="Arial Black" panose="020B0A04020102020204" pitchFamily="34" charset="0"/>
              </a:rPr>
              <a:t>The Role of a Social Worker in Greek Schools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Social workers in schools provide emotional support, counseling, and crisis intervention.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They work with families, teachers, and the community</a:t>
            </a:r>
            <a:r>
              <a:rPr lang="en-US" altLang="es-ES"/>
              <a:t>.</a:t>
            </a:r>
          </a:p>
        </p:txBody>
      </p:sp>
      <p:sp>
        <p:nvSpPr>
          <p:cNvPr id="10243" name="AutoShape 6" descr="16 Types of Social Workers and How They Make an Impact | Indeed.com">
            <a:extLst>
              <a:ext uri="{FF2B5EF4-FFF2-40B4-BE49-F238E27FC236}">
                <a16:creationId xmlns:a16="http://schemas.microsoft.com/office/drawing/2014/main" id="{9371B69C-C30E-F0DD-0BAA-EB2EE4F728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s-ES"/>
          </a:p>
        </p:txBody>
      </p:sp>
      <p:pic>
        <p:nvPicPr>
          <p:cNvPr id="10244" name="Picture 8" descr="16 Types of Social Workers and How They Make an Impact | Indeed.com">
            <a:extLst>
              <a:ext uri="{FF2B5EF4-FFF2-40B4-BE49-F238E27FC236}">
                <a16:creationId xmlns:a16="http://schemas.microsoft.com/office/drawing/2014/main" id="{C9F857A2-86AE-B45A-B5B7-A1EE9C83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3343275"/>
            <a:ext cx="68580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5" descr="data:image/jpeg;base64,/9j/4AAQSkZJRgABAQAAAQABAAD/2wCEAAkGBwgHBgkIBwgKCgkLDRYPDQwMDRsUFRAWIB0iIiAdHx8kKDQsJCYxJx8fLT0tMTU3Ojo6Iys/RD84QzQ5OjcBCgoKDQwNGg8PGjclHyU3Nzc3Nzc3Nzc3Nzc3Nzc3Nzc3Nzc3Nzc3Nzc3Nzc3Nzc3Nzc3Nzc3Nzc3Nzc3Nzc3N//AABEIAKkAswMBIgACEQEDEQH/xAAcAAACAgMBAQAAAAAAAAAAAAAABQQGAgMHAQj/xAA/EAABAwMDAgQEBQIEBQMFAAABAgMEAAURBhIhEzEUIkFRB2FxgRUjMpGhQlIWYsHRJLHh8PEXM7JDRIKio//EABoBAAIDAQEAAAAAAAAAAAAAAAACAQMEBQb/xAAyEQABAwMDAAgFBAMBAAAAAAABAAIRAxIhBDFBEyJRYaHB4fAFFIGR0SMycfFCYpIk/9oADAMBAAIRAxEAPwDuNFFFCEUUUUIRRRRQhFFFeGhC9oqEm4wXJyoLcxgy0jcpgOJ3ge+3vWF0usG1MoeuEtuO0tW1KlnGT34+wP7UKQCTACYUVAulwj223uz5JPRZTuO0ZJ9AB8zkD71rtN0ZulrZuTSVtsupKwHByACRz+xqJEwi0xdGEzopDprUcLUbcl6Ah0NMuBAW4nAcGMgjn+Dg/LkUwRcYjk5cFL7apSE7lNZ5xx/uP3qYQ8FhtdgqdRSrTt3/ABmEuSIr0YJdU2EvDBOPX/T5EEelNKgGUEEGCvaK8qHOuUKC9HamSWWXJC+mylxQBcOQMD35I/epQATsptFLbtdodobS7MWpIWeAhBUcDGTgegrKTdIcWdEhSH0tyZRUGGznK8DJqAZMBEHdMKKxTgDA4ArKpUIooooQivDSHVmqIGmmGVzUOureJ6bTQBUrbjJ5IGBkevrUlueu5WBM+1A9R+N1IweH9RTlOaYscGh0YKUOBNvKa1Dulxi2yN4mY5sbBwMAkqJ7AAck/T51V9GXG9RbTNmawcdaSl4BtUhtKVAcA8JA4yePv6YqwXOFbrzHaZlYdbJ3t7HCk5xjIKT7E/vQWkHuRV6pLQRKzF0iKtqbilzfHUMpKUnJycYx3znjHfNeLuzKFFK0OpUA0rapOD+YraP571HnM25q0sxuuzDYaKOgrcNqSg5T34PIqPMsjU+Y2t6Uhb3TT1UkfqwpJ3BOeOxH3qQBys1V9Yfsg7KYq7pQ88hUZxKWnW2iokd1kAH6c5rBy/R27m/AeQpLjaNwIGdw27jj54qNc4shAnSVORm2Spt4KUpR27MHn9qjSLA69dXLhPlsob6WMt5AKikpzz2A+tOGs5VNSrqRhgnPhn0Ueys2Fua9qGDDlGZKfLfnWVHcrk7QVYANNLsxZbz0k3FoSDHkhCWyVeVw+hA7/fjjPpUb8JabbUyibHDCFtktLSCA6E4PGeNwwcfWt7TNribLu9KQEuElDqjtSoq7ce/fH1NQQCZCsp19UILiJHPmqB8TtW3uFrKPp63TLbGhyIqVOG4oSWgSV5KiR2wkDHP81Z7vqabZvCQQzHcdbjNqkLSMIUSOQngcfaqvr/SF71FrKHf7JDt06EiMhARMX+W4QV909yORVvVYTcLOzP1OtmHdEM4kOtqAaTgnHyxzT6Y0m1JrDCfVis+lFAwVNbvJSw4YsdlDSXIyGkJ4GXSM9uOyuK1tTbRF1g9FajpTLfRhx/ceVnB2AdhkAHjucVlCYt9wkfiUC7sSoSHUuLSwtC0BaUYGVAnAAAOK3tMWKTDkR25bDwSsvuuh4FSTnduJHbFE0ezhJZqDGdjz75W6HKlyrdKWlbQfafdQhSkZThKiBx9KgrvFxZ061PEdMhxyP1lOIwhDIwDggnJ71CsV5tc2dMh2jUsGU4+XHGowAJCjznvlWOe1YuXyw2+MrSly1BEE3pBhKdpTsykBIPcZ+pHeiaYPByi2sRGRg9m6bvXidGZiuSbeMyElKENr3kO/0gn0BHr6VjcbXElXO2XCdCS9MRhKVh1QbQoebO3scckHFZzZVnRJt1ql3WMzObW240yp1IccOCkYSTk55qHqHVlgt1yZhTb1FiS2FhamnUKJ5HHb5Gs9d3V/TGfX8LVp+kY43Hjyzsmq5VvlBlxbKZKkqUpvLQUpBT3I9j27e4qMuRBly481yApcqO4puO44jaUFQOcE9uByKlRhbYi3ltSGElshDyi4PIe4CvY9qxVDZecdYRJHVQ+H1JwCUBQOAQfocVjI1MAiJWodFJC2rubbbb7hbO1orSnKgCsp7gV5HurTlt8c4lTbYzkHvwcUmlzLIrUH4Iua63cFNLeU2UqCSkoOVbiNophGatb61oamR32grqBhK0qCTjBJA+Zz96j/ANV3Eefaj9GE2akNuNpWlaSlQyDmioqbe23lLTsltGSQhtYCRk54orSHPjI8VV1VUtOuM6usol3+2NzZEJSgzvb5VlIVj0HPHoB24qWidqT8FuEiPCC39qBFZ6Qb2nOFbQcEgDGN3JIPpWqLffwq8zLSliO1EaQpTAaa2BJCNx7e/PzyaZm+yipthEdpb7iWAOSEhxaVKVn5AJz71c+k+4GcDjhY6GtpQeTMfZJnEXtGgph1A5vlqcSpIVs3JRvTgK28Z7nj3A9KxtcOUrSSXFIeS63LSuMUg70oJSFbce4Kqf3G9sRbpGt8hkOJeA6zn9LZPCQR8yPWvV3K5C+IhJhsoYUhSwtTvJSCBuGB8+381qZWc2lZHMqjUNp1tQ6rP+sAbErUIzLOo4MdhgdFmGtO3Z5WvMnaQe2Tg1rhdSALmpNvdcuSnHFoWW/K6nPkAV2AA28fKtb2oZFstSpM4IkvKkuR2w2npJyklOTycfp/ms2NWNuN5ciOIK4yXWgVfrWokBAPuSOPekl8bSlFShdF0HfbaRCg/hVwtNpukeQ54qPKjOuLcAwW3dvrz6+49qlypLNyNtl9F2XCZKuqlLZVhe0YJT/UM5+5phcLe9PmW512cWAz51x2yfOrg8HP25B4J7VX7ZcrxcdQPuJccbixA6XGCjCEgAhCCP7s4V9j6EUCu6oSSMj+k5oNpljGkw6B2xmfspiT4i7LiFpwOLuBkLJQQAhKPKc4xyQP5rBE+M5oqXHDgLzUZTZTj9KjkJGftS/TWr7tNs95mTG2FGHHDzICNuSQo8jPbjv9eacydQC36UN2kORZji+ECOgoQtROAOSe3rz6GnLyCARtC6FT4NXp1DTkEnq/cAhF5iP6ibjx4L/ShoSHlSAMha84AGPbBP7Ui+Iin3dOWVV+ZW3b2rm0LsB5gpoZG44/pKtp+4qRqPV0hFhtF1tK0IDzpDrawFDgHKD9DU1Vyl3Zyyrjvst2+5hSHmFsBaspSpShknBBwBjHvVby4sDSMCVc34VVpfrOO8j/AJ7vphUd12zr1NqVWkCybUdNvGf4UYYL2FbcY4zj2+frmtegdOSn9KWy8CFbITESLIc8SyCZMwlDidqzgAJG7PO7O0dqt8O42hy1T7Pb7PGiuyZK4a4kdIaS6hRKS5lIBxtC+fTaakaa8PbICYCAluzeLdt0aLtKl53EZUsq9SFcexFU2FM7S1WzcFWPhHYpVx0rp6ZMmRkQIUl19hhtjDqnAtafO4VHjknAA9KUT51qtGl9S6XvkJ5eopkt9xhvwxWqUtZ/LdQoD049fQ8V12Nabfao8eLCjNsQkZ2tNjCUknOf3zW5KszfMhPlUoIUUgntnAqIVVsiQuLal8fZdY6b8ZHfk9CwRvxNtkhThQ24VLIz3wUpJ9SAeR3q13163aj1hoW5WtpuXBfckuOSEsHnahISFk+uQRz61f3AQ5IWS2VpAAOwZAPOPes47LMJTMaIyhhghRDTaQlIOcngfMk/eiFFpXH9Uz2fwbWdjK0KvNwviEMRSfOtKg1tVj2wDSP4jXG+/wCKNXzrapX4c0liDKx/QMApUMf5grn03fOu8LiRn7mJRjRi+xhPVWyC4B8ldwKRQb889f5tpfbZypawwvZgZAyAr3/6U7KTqgJbxlUVqzKJaHf5YCRx4bY+ItjjPArbc0yWFBSj5gFDOf3NQPh7pSxy5mtmBb2xH8a7bkEEkoaGMpGfmAfqBVjbjsOORr49BhvXhyQY8Z/YpIaAyn3PoD275ppGu8SHehaVssokuje86yjalTpGcY75I9TU9C/MZjySDU08TiY8dl88yLzeUvuMnUUlIjqMdICgPK35B/CRRXXpmqpTUyQ2mLbwlDq0jczk8E9+aK1D4ZqCJA8Vhd8Z0rSQSfsrWnTVuROfmvFx1TiOn+avISnbtPPcnHqakJstvYhrZXvU2VBZcW6QoEAAHf3GAAKr+v4T07Tcq5xrs+IbcQOCKgJ2Pf1BROM88VX/AIgifbdPRIqLkh6BKAK/FHe+ted3l4xtAA/is0FwGV0zpaVOnc0duIXR1RLe2w426Gy3KwFhxeerwAOT3OAKT37UNhsd9trNzkuNz5DZajIQ2ohQUoDPAx3A71zpd4uc292VqTebNJLchCW/DklKRvSfNlI9UjH0FavjRIW18SdLqQwqQpoNLDCP1OHrHyj5nGKRwLeUBo5bC6ZBZs0uZcLKt5c16I6h6Q08jhpTm5QIISM557E/Oldw1PDtmtIWnDp+QXZZbSy+kp2bE5IUE57Iyr2PBpF8MLm9cviTq6RKhvQ3Xm2VGO9je3t8uDipWsBt+M+jVccsuj/9V/70pcVDaTG7BbdfSIOnNRQNR3Oe6RlKI8Nhre84QDlKTkAJ83JPvj1p1Ytb2e/6auF3CZUSLD3plB5k7m8Jye2c8e3P8UmmKZf+OcRmZsUI9mUuIlf9LhUckfPaFftUTUWsReNOattD1nkWyTEt5cWl5SSVb+BwO2cg0jWhuyvdUc6J42Uh5/TDOk4V7F0fYtK4ht63SwoqfTylO5IGQQQo5xTd6Rb7VPs8Se7c7jLWT4Q+G3I5GO6UhOQkHucgZNcX1FeJa/hNYrUq0y48ZD+8TXMdN79ZwPX1/iuwT5ij/gqYiJNkoSOs6qOwpzalUcpBJHA5Wn+farLindqKjhBcvNT2S0XO3KkxbpHiRfHZkO796ep/7ZAGcBW7jHvWuVNsca7WazQNRQYz9v3bGnEhzesnplJIUBu8x8vfP0rDTOjHmZyJa56VQhcZE1+EhQWlT/UX0VA+nkUCU+6Ummkiwtta8t06Ha2EMGFJD7rbSQOopaCCT7/q5+tTe7ZONbWLA26QJ8cItk/TiXYcqCh18uy1sx5JYUEhbpUs7VEAKTkHkZxWT1rtM/UElEVMhifAeYlv7CdjhVuIwCduTsIJxVXgw71adL26O/a7s4u3XSO9hXTc3NhZCg0lB3YCTnzY709gT5bOtn5RsV1DVygxACWU4ZKVO56it2BgKGQCT8s4pbiqxWqAyHGVJjanizIs2dLjXC3xIsgMFEptJW47nGxCElSickAD1zU6TeYTLcZyQqSwucsKismM51lYAzlsDcMD3FV+Pbrpco9yjtQ3bfLau/4jCdmhBbcAUMAhCirkBXp6ilC4WpEX5MuZFeMhq6PPhq3SG8ltTDQwgvbfIVJIPAPejKrvhdAduEDw1wlLucURWFKbkubxhlaeCFHPBHrUabfbXCkPtSLuyh+CwXpA27ukjgZVjt3GAe+ar0DQkv8AGJMp+T0oMq6LlzIe7eJISreyR/aQrG4eoA9qxvFkvAs+rbQxauuLkX5TM1p1HnKgnDaknByP0juMAdqJU3FW2JdIzq47qeukTSQ2XmVNkFPcEKAPPPpVbgNW9F9eu70skqlKaYQGlcLI9T68Gt1yVMZ0tBkvtTG5MKQlX/GuNrdWOQFKLZKec+lLbbAcj3+Bb1/pyl/77QT/ACmtNElrSQdwuFr67/mGsLZgiPrgeasMa2kx22pdzjrbiSfEOBpGOck4JJOOf4qaLXbJEU+dLnWe6qXwobi5ncNqvljH0FL4FtegS5rrjCltyw7uOAraQpRTwPRQP8Vkq3CXb7U45EeLrZbbcQ5uTtSMhR2/64pXOJP7lopk25Znvn3slMnSsNyU+4b20krdUop2jgkk4/VXtRNTQJbl8kriw3i0SnBTHJB8ozzj3zRWtus1EDr+AXKqU6YeR0Q37SrkmxQE2L8FS0vwJb6ewrVnb9e4pVfolkvTjGnlzixLZSHW22cdRKQnA7gjGCDjvwK5xZ9Q6jeZkSGJUx7wyEqWtKypCcjgKByAODzVv0Le414uMlybbIzOoSzgyQjb10jAxn0IwnIBPAHtgcwPaWgzIK9U9lVr306ggtImSOeyDnyVjm6ZgP3CHOSoRhDUFFDSEpSsg5G7iq3rLTlkul8tWsJ186EeD0g2G0hSHShxSxg+5OR9qxi65cnTDa79a2Ykd8qYkHxClFBPlIPlHGeM1J1rNtdpjwbObWxP5L/RkKKig5Pm7HJJKu/HepbTcHARuqjXpwS52yZ2XSceBq65amjzVrNzbALRSClP6cEK9e381WdRxYly1tCvH+L4kZVvURHaTEK0oGAFhTm7bySeccZx6Uwn3q6XL4bzbi/GRF6+1CAwok+HUpKVOA/NJUR8sH5Ujs+npdys7cu3AKX4otdLcEpbbSO+D3Vn6celM1oO6z6itUYQ2k2TunPxQs1luptsiX4tNyQomM9AeCHAkYOMkHPmIwBzkjBHNJzb9E2aLddLOXud+KXdxMeRLkMuOuKWSMJ3BGz19/XmrzpK1yIdnjM3RhoyIy1holQcU2gqyBu/jj2A9K5XqpSla48qMp/G42VYz/8AUR/riqjIcc4WtrrmgxBV6u3w3h3TRVs007PeS1AcC0vpbG5RAUMY7f1U2u0RNn0Om39cuGPGbjpWU8u4AAGB74xTyYstw3nB3Q0pXB5yAa4jB1Zf5cjpuXWZ0wnnKkAg/ZIrTp2F1QR2hZtVUDKTp7D78V1O/RExosN+EfBupdQzubAGEuEBQx29j9q8uEC4NeGRaG8NQEpU2hTmA+okghR9gOfmT8qqXw/mXCdq1zrXSVPgmC4VMuOFxtDgW3g57Z5V/NPfiFerzZPCO2xQSy8FhR6YWApKFqx98D9jTuL6b7DBISUaLNQLm4B+m3vwUbUaJ8S2SmZj7z2XGnEPKOAcghSR7YIzj51DVdrmvSkURVStzbqmnnhkqPqkZ745x9qm2vU8aezdoeo0MuGE6tTZKBh1CTgYHbdnj55FJGdVX1TzMa2eHbLzqWmIrbKSlsqGQMjuBySfQJNXs1ADACwEgz3bLDqtOaVe0vIuEYyd1abC6/HnQTeHCl92EsFTyuThwFIOfXBqRa3o7P45clM9UsyHCl5KMrcSlAOE+pxyPtTSTbkyIqC+hp6Y2yUtyHGwCF4/UP7ecHjtXJrzOulq8W1NnTHHopAW2mavao4SoYz8j7VQXipJGJVz50tki4Tj7cyr40bhrPTbDyXJFlJfJIbJUpxsZwQRtIzwe3cdiMGp+o5b8L8LbRLcixXZARJlJb3qSAkkJyQQncQAVEeuOCc0w041NYsUBm6OdWa2whL6927cvHPPr9aW65vq7Ja0GLgzX1bGQecY5UrHyH8kVlgSSF1XPx3Kv2/U95ReJrEyG+8Ibc38rybnVB1tTIwkHB2OoSMnkEk9jUm3Xq6xZNpZ1atuHMDjrDykqCWJG5G5tST2PYjHfIPoRk+HWqpV9lz4txdC3EYcYUGenvR2UR78kH6KFUfXuqb5/wCpb1kg6gYtkRoN4ckJQW21dMKJyQTk5x96EoyJVujakfUvT7LV0CtzUlqWQ4glT7ZQEJXkE55PlGCfoDUhi4aomWZl+4R5ERCfDJkmIjc4sEbnHGxgnGCgYxuGXPUCmTtyn2662izsfh7jjkVT0tx5XTK1BSE5TgYydyj25wKXv69Ta7fc7refDiBHmPRWERlFT61oWUAFJ4wdpOcjGKFKVL1LqKYRIhOPMsLSMNhkHaQMK/UnOcg96Kf2L4g2S7WpicgPxw7u/KWgZThRHpn2zRQhVv4LrK5V8Q5jhEbAyO35vtSu5R06b+KUbwY6cdyQ04lKeyEunYoH5ZK/pkD0pfoXU0bTEybIksSHm5LCUIbaAyVBRPO4jAwTW6zLmau19HlvtFKlSEPrQlWUstNkEJz6/pAz7qPbtVpoQT2BdCbaj3RDSFZPiTp4C5NXJoO9CWQzIQ2RjfjAJ+SgACf8o96TtWh7Ul/jRZSpTpcQDIU6tQ6TSBjOO+T5Ug+5J5IJq+/EXjTRKjgeIZJwe3nFIdBlI1MvDiiVQljapOCkBaCB/P27Vy6hd801smCq6UDTkwJCsV9vNmgvxbBOaUpNwAYDLbY2oQryJ3cjCSTgf9KqtjuL2i7zKtVyLi4ZcBU+rPCVcIez9BhfsUk/W03OTpZjUKZk9TH4rFQGwpQUVIB5AwOP6j6eppJrqPDul1tyUL6oXDd3FpXdKlshKsj5FZHuN1dIEbLnVmXAGn+4JxA1Q/M1nLsLcHaxFaKlyVK5z5ecYwAd3HvjNc11EFq12k7sJF+jZT7/AJqa61o95yRpa0Ov8uriNFRPcnaK5HqVbbWs3n3A6QxemXldNBVhCXAVHA54FV1CMECE7Qf5XaLsSLVL9xHX/wDE1wNsS029CloS4SULKHMHcBgkKKRjk12mLf7ZqG23NNreW4WEKQ6FsrbKCUkjhQB7VwxhyTA002EjMh5jc2Cf05SMD+a3aKDfMxG498rB8Ra4hgbF07H3wu0aN1BMvTr6F2uNBYYQnIbklxW4/LYnjAPP/YdX61tXm0yILylIDqSEqSeUn0IqhWXV2mrcGnbfY5rSnNjK5ZS2MhRHqXNxGTntV01RdxabWtxvb4lzyMIJHKvfHy71nqMh/VETstTKobTLnOBjchcjkMPoutxXJT0iqW8nYSeTv98Hjkirr8OrO29JdvbhSvphUeL2OOfzFcfPAHyBP9VUmYiY/Hk/hwcclJbW7worWjAyskeuARj5ke9WPSl7bsM+QmSst25bkaMR2Q2ot+VQ9hwAflz6VZVw2AsWhY/WVX6t/wBF1Mft8q4X8TJSWr9fY5SrcQlaSBkf+0nv+3tXdQec1wX4uN7NS3Rf97G7/wDjVVLcroVKLasB3GfsF2ORaxLnQJ4kPNqjIOEIUMLCgOD+1c81Q8vUmsW4DSj0S+IbZScFKQcuqHsruR9BXRbhMEDTbsvGVNxdyR7nbx/OK43BuVytV8bkWyF4uQ1HVkFla9pVghXl+RUP3qlzoAn2PcJgy98Ae/6la9PTF6a1q11glDbcxcZ5W3H5ZJQfoMlKvtU3V2jNUPfEubf7dYolxilaC0iYtBbXhpKclO4Hg/yKr19VNuE+TJu8VyK9K8y0COpAV5QDgE55x7nvXWIN+cl6Tsd4W6oOMvpal4P6iMoVkfXBqWG87qzUtGmZcRtutts00u53K16g1Bb4KbgmGtuY0thKj1dySkg5VwAlQHPqKin4YWWTYJtpksMtB+a5IaehoCHG0FSihOSOQkKxg8VGs95ucq4woqpD2XpJfIKs5bKQpKfpwePnW1Tbjthfv67hIbuCHVEJ6pCE4XgN7f2q80SDkrmN+IteJa3b6bbqzWLS9qslpj22HFyywkgFwJUokkkkkj3Jorm2q33V32Q5uKOoltZTvIwS2knj717UigSN1mf8YtcW2bd/omUb4d2B1yOlOpX3A/kspacYy5t4O3ynOMHOB+1Wu0xLTarfNhaVUw5KaIS/03Q46lWcef5jng8cY9ag321XiNOcnWNEXLjMRhxCXOmuOGnipRQACCFJWoEHHA9e1LNO6Zu2nbzeblBhB1+7mWsdRadrLiXllnkf0LQoE+oI+fFRe47ldw1HO3KsN3ZjydLBOpJ64TQeSpUhS20KThzybiQUgnyg/WoumbLZLfITeIV9emJMZSUreeZKOmVAFWUpB7pA5OKrtz0LdI+l5enE3F6fCnymHDJUgqdacU6C6do42EebORznvnNe3TQVxtcGDb9OOLVFTAejuEto6hWV9UZUo4wVDAAHHuc1Xa0m6MouMQrNd4cS73V4Wm5xk3NpG2Qxu3jjsVAHKVDGM/Yg4GEk/TUuLEuEmc5EjW1SXHpKIIK3VowchBISEnBVzyef2ZyI9y/EdQx7Yy82/KYjttznGglvOClxYPqUhW7HqRitcPT8zT2irzZnZRlwmorhiPKJDu1SFFSVfRXIx6HGOObG7gKGgFwlONM3+FdmksxYkiKhLIW0h1IAU3naNu0kYBGKpmpGNIQ9STRNfvKJjjgW94d9SUZUN3GD8xUb4e32JZVBN4HSalJxGmLJKUhKjlv2Sndz/wA/StF8uLcH4kzJK53gm0KbK3Oj1iU7EEp2/McZHbNaPl2l5aRiFvGmis4DgSF0Gyadtemok55h59LclIW+7KfKynanGST8q5w/ol202QS5l9gu24hIbWYjj3B4GNqh/FWv4h3mI/bLXCL6molzUlx5xIO4MDBPA5yciq0q4pk/DaXBDhcXBmobSrGNzZcyk/TuPtRQpuYA5uFn+SbXaDUEyVjbNFDUbTb0HVcNSWFZUlq3rQUZOeQpzjt7Vb7tYH9UyW7nEvEYw1NjwuxnqDb7g5+v8e1RIZt3/qTGFhDJQYaxO8PjZn07cZztzRoa+RrR8JYE+QoERIqstgjK1BZSlI+ZUQB8yKrquIfdO6zajS0rBSjq7wrDpjTaLGZDinjIkPkAr27QlA7JHJ9Tk+/2pHe9BrkuP/hsmOwy/JakFt1oqCSgEFAAI8pB7f6Uh0WdV6aujyNW5XHvxUtlxLpX4eSRnpn+3cOP/wARitWjE6iulmsFhuAfdtr2y4LuKVnzx04V0FE856hSO/KPpVVxJlRSaKTQ1mAr1p9uVa7YmyXC8w5N0ShXh9p2uFGPLlJJJx2z6gVz66aL1Pe5L8m6T7W6+n8l1XW2hJIwEkJTwcKH7ipFyvx0om+uvRHEX5d26rcp2GpaXYylJxhzBAAb8uMjkVuBTM8RECkl646yJKd2VJbZ2qOfs19twqWuLdk3Mq2WDTtw/wAMvWjUk5UlTjmUuNLJKUAJwMke4PpUi0Wey6XlvOeN2P3DajEp5IK9ueEjA/uP8VRdQzNU3LVKtU6fbU7ZLG4tgsB0gytmesUp/q9Ug/5RipV4vcWJebvf347jyJlnadskpUNTyGlBKyU8A7DvKSc4+eMUvMqIV31JYrTqARmLrne2oqaCXNiuRgj5j/aqte3dNaS07doSItwXBjvNqlFhe4pdVswkFR/VjYo47A/MUs0hNTP1y9dJ8W2rU/BgveJlLSl1la2cANDae6sg8j71ataM2iy26ffLgJCmd7TjkRtQ2yHklKUcY/UQEpPpgc9s0DBkbpnEuZ0Z27FqjP2Rq4P3Yokxk26Ch11bm0ISgoBHlyVbgn5Y9M5qG5K0vOu9uej2+fKcuaOu2Wo6+ivICsqJwnPvzxzmltvlabYbt/iTPXDuNqEwJdWhSFIjgK6ajjcopSMYJIOOc5pnbb1pVa3JVtW/Gj2lhVzWlKMNIS+2TgJ9D3O1IHOfemvd2qj5elEWjtTeJGg36Mi6PWLC5AyQ8tJXxwM4JHp70V5o8iZpuFJtV3fdhupUptS4yM8qOQcccHI+1FFyc0mHhY3dhbuoDCTw3cUNFw5/pbKtw+4IH3r1Kr3DmXCXIP8AwjaFdBBI29/KQB6ADmpc168/4phtxorSrYWiXnykZSfNkZzn+z05rZqu7SLNZ3JcOG7Lk7ghttCFK5J7nHOBUipOIWc6HrXXZJkR9cH6yVrlzrgkxlQEoktNjfJWgY6oOeEd8ngmlydQSm7rc4zixtbbWWBsxtKfc+1b5dyuTdzsKG2VM+LQfERRg7P055/y5PP+9ZW1wvuMpbe6i3FP+IcCEbl7VABKjjABBHzpxAGQs1S81Ia8iDn7Db7qXFnvOXFsOuIDClOoTxjcU7Oc/Xf+9RZt2fdZuSVxkpjFhzwrykhSXNqSFZBOMccZ7ilSXry+xEdlQW4yI8lS1ITHHDScZxkHB5OCMZwakQrtcnZMtpzcuGmeEJcDWfId+U9uRwn0zzU2cqOncYEkT3d3v6rFMVE20QoEqHBXmStlbJYCUsr5UFAD/KD275FJ7jdJkf4ou22b4J22JgrnLT4JJdKQkpCdx5JBGc/ardp1ctTsxNx8zxe6rWWwnCP0jJwMkYP2xzzVHvQRL+MLYDcoxXbUqA9IRHWUtuK38btuPUc9qRxytunL+im4n+ffKunirO88zNiQ0yH2YCnm1toA2Nn+nvwVHPGPQ0vmnTslq4vO2tCw9HYkPbVbS/uPlHBHYgZ+taZN80rZCmO94htN4lKj70oWEOKSUpUQf7cq7jj9VR4lttLNpkssPqKpcElOyErIbQpR3kexykckZ2ioDo5QX6kRBUxNwt2l5sC3wrGhkztu9TawSnKsDJ5KvfvitlpsdpsOoHY1rsEZlLrCnVyC8VuKRkEpSkg/1kcZA4rTKi22YywJFxDcxy1lyMhLIQpCEqCw4lI7bSU8Z5po446zcYF2fmRURXGERypaFBTi3FDGPbJwAPnQSComsXEuPI9VgjVjJ8eowJoahtl0rW3tJG3PIVgpPt71ruuqUWR22tyYQajSgrcUOD8kAgA4HBHNaZj9vfdvX/GOqTOZaY/LjKVtUSptOCB5sk+noPaq5PRbdQJjx27i307VLdgyGWoxDnUyAEttjPBCFHdnsCfQ0C3lV1DqA3q5Pr+Fe7z4eeyuDLitSo7m0qbcGQrBCh/yrRb7RbkXd26i1xWp7iSDLS0AtRPByfnW51K25iUMHCkgBGfpUqUlx4IjJPnKcrPoBRAXVtFoB5SZV1vLTLzarUGnfErSyUIK0rSMEfpPck4ySB3JHGKnCRNlXV2E7CH4ftKF70HC0lOchXYgnjaPTOfapHUWhoMOkpKVAKWnjyms5KD+UpLp2bwkAHNI5skZVQZGCVUoraXGpk6Ho2OxKt5THguPMAuKQk48oIB4HbB9cZ4rzUkObq6TaWbVcosQW6Qp+ZuR1VIdSnCcNkYUAoq5JHvzVyQkKlKQolQbSnbn0rnFtW61rYBgcqlrSU/3JJO4fTGT9q16fTis15mLRK52r1DtM+mN7jCiRvh9Ml2KJZ3bvAeVbbkpxl1lwgmI7wtBSB5ScnABx6ZrKL8ObnbbVcIUOZASZ10bdcccKlJRFbyUIKTjdzxtz29aszojN2u8CMWguLOEgJbxkBBQrsPoRWD7TcRyzypgYC5C3pDypCdyQVbSBj3AwB9Kj5cHn3Eo+bcOPcwqS/pXW1tkPRbbqOzNxQ6taEdcs7dyiojZg7RlR4yaKbXiC67dZjjXV2KeWRhJ968rS3RUSATU8PVZHfEq4JApePouloWlOw85Dis5z88UEq6rnQ/XvBI9xip9eKHFc2V27lCcD6UhRTuVtJxnsr/all2avTt1jSLc6ERIuFLjnvK3ZCgTnjaORn1NSLei5G6PuSStLGFJwojYolQ2FIBPZI5zjJNc2b03rJN2simkSGls2dyPOdL4CXHCHMZO5W4lSgc+43eX0AYUh0FWtcC6yLPdd67g08iMUtISvap10dRRx/lO9IGP7a2XCM9HfmpgtS1zFWxLbTgCySvJyOp2BPlyc+3tXsKFfG5Hjiw8XVoeLLC5e1DKz5UFxIOFZSlPbO07sDkmo7umr4qxR4Fyusq4Px5rS0yo76o63mi6hS94B4KRuAwrtjHtTXqekTWbbruJDbdplphww2WQk+ZSc89QZByrICRnjBUeadQVSFQmFy2w3IUhJdQDnavHIyOO9UO/2DUs5M2NpiQu0qcuqXlyVrKS6z00jIUnKiAsKO04zmrLp+2XeLKccu1yXJZCnSwjJBG9wnz84UAAkJ9gSKUmUpdIVCc1Zpy3SriudGXJlaZkvIZaXsUp7quo3OjIACkrBHGMA8d6tdvh26NbHFRDOabYhELWC3whad4SRjCiNxIOO5PPNc6uvwjvF3VfbgtLTFxfua34oW7lLrS1KJ3EdjyCP29a6pHsL6Iq2y4ylbsVtlfkJUCEAHzZHGUj0qisXgdRNTDSeslk+NY7cGvGRJEuWwG2BLUEB0BLfABGABtUcgAA5NMJLVoi2qJZ7xKcmtBKceISCpQH6d2xIGOMdh25rbNtTKWFP3V5vBcUt0IRwolISkD1yMDFaXrPEkvQXrjNSXlICUpSsASMDI2557d8Vlc7VySAO5aGt0xAuJ5nyS78OtFykT222H2XmW2mgwyW9pQwvLZTuHp2weK02ew2e0vP3PEwSJslV1XlaCFkFQSjgcD804Hv3OKYQ4rMHUMgSZsVM6UHFRovUAUtJJOcd/8AwfamTVnddatqZKm0qhcFKCSFpGMe2OQn9qKb9WW9YZ9UPbpw7qnHoiXc47SHpyoz6kxlBBKSBk+oAz6ZqT+LtLhx5LbLqzIJDTQA3KOCfU49D3NRnLItxyVl1noyHkukdLKlAEHBOeRwf3rHwIiPQWHZrKG25Klx0rVhahg4QPfGT78YprtTOdvX8JT0JaBz5R+VL/EyJT7T8VxtDLQcUokK4OcYAznsa1sXuG+0pwtPJbbd2b1tEBPJAP04+3FbkNSE3h10hrouNJTjed3lKjnGP81YfhijAuEVbg/4pbigoD9IV8qea/Hf6Jf0ue71UWXeQxPsrUeOnpXOQ60tahhQ2trUCPfOyoennYruorw1EtzTYivqadkqfJcWspSs7UY4T5++fTtW/VFquMx2zSbMYhk2+UXT4kqSlSS0tB/SCf6h7dqXsaRuLdzvE0T4TCrqgJeeYhHxCFdJKDscKuE7k7gCDzWtrnBsSsrmtcZjbZYQNa2OTbdRzbNHStyzBzqoCQjrhIJChj+kkK571C098TGLho6ZqO625yHGiSkMKDKupkKKRuHbtu5plO+Hlp8CpiypTanVQ3YbimGxh9C0bfzBxuIOFA5ByO/NahoTpSZLMaUhq2ShFdeZS1/9wytJ3gZwApKQD+/NCkADZO5Wr7BCe6Em7RUOBKVYLqRwoBQPf1BBopM58LtHrcUty27lKUTys8D0A+QHAHoAKKFKu9FFFCEUUUUIRRRRQhFFFFCEUUUUIUafEYms9GS3vbJzt+f/AH/zpVO081NvUa4rkLCGEpHQ2jGUkqSR7cnn3wKfUUrmh2Cpa4t2Veb0vATqVd/cLzkxYAQlasoaO3blI79vf3rGwaedtVzuk+RcXZTs53dtUNobSCdoxk9t2PTsO1WOvDVhc47lQ3qggcqvOaeU7qlu9vT5Cgyja1FTwlHBB+oOc4x7d8VOl2iLLnsTX0rLrIASAry8HIOPkeaZivaRwDhBTF7jEnuSn8Fi/wCIBetzhk+G6H6sp25z2ponjNZUURCgkndFFFFSoRRRRQhFFFFCEUUUUIRRRRQheH0pNchdXZvTi7kR9qT1AUeVQPIwTk5B/wDNOq8NCFXS5f3iwFNdHav8xbezCshYGMqPAyjPr3717DVqDeyl9IQ3hAUVIQVDyZOcL77sg49xjtVhoPahCrSXNRBJV0CVFCcoPTxuG/n9Q7kNk98AkDmtqV3rxsZa2T0kl1L6UqTgjcnbtBVzwDyeRlWPQU/FemhCRFy+B1H5ACS6rd+jATuAGOc42ZJ9d3y4rK2G97lCelo5a8p2gALwg+hPGSsfRI59S7FeUISWYi4ruKvAtvJCWgA6t4BpRJ5G3JIIGTnaeSOcZqAhGo0x0pUlWRFbbyHEqUDhO5QO4bl5Ku4A4GD72oUUIVa6V0Ut1TjMjC2E5S0/tCXPLwn80cfqJ7H2JrSmLfDHId8WXemN5S8k7zlJSBhacYAUFEFOc+tWuihCqq498UuYSh7zKSW0of4JBVxnekgdskbTwOFd6tDWdo3fqxzWVAoQvaKKKEIooooQiiiihC//2Q==">
            <a:extLst>
              <a:ext uri="{FF2B5EF4-FFF2-40B4-BE49-F238E27FC236}">
                <a16:creationId xmlns:a16="http://schemas.microsoft.com/office/drawing/2014/main" id="{65CFD31A-9EB9-FCAD-94CD-2275E007F5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s-ES"/>
          </a:p>
        </p:txBody>
      </p:sp>
      <p:sp>
        <p:nvSpPr>
          <p:cNvPr id="11267" name="AutoShape 7" descr="data:image/jpeg;base64,/9j/4AAQSkZJRgABAQAAAQABAAD/2wCEAAkGBwgHBgkIBwgKCgkLDRYPDQwMDRsUFRAWIB0iIiAdHx8kKDQsJCYxJx8fLT0tMTU3Ojo6Iys/RD84QzQ5OjcBCgoKDQwNGg8PGjclHyU3Nzc3Nzc3Nzc3Nzc3Nzc3Nzc3Nzc3Nzc3Nzc3Nzc3Nzc3Nzc3Nzc3Nzc3Nzc3Nzc3N//AABEIAKkAswMBIgACEQEDEQH/xAAcAAACAgMBAQAAAAAAAAAAAAAABQQGAgMHAQj/xAA/EAABAwMDAgQEBQIEBQMFAAABAgMEAAURBhIhEzEUIkFRB2FxgRUjMpGhQlIWYsHRJLHh8PEXM7JDRIKio//EABoBAAIDAQEAAAAAAAAAAAAAAAACAQMEBQb/xAAyEQABAwMDAAgFBAMBAAAAAAABAAIRAxIhBDFBEyJRYaHB4fAFFIGR0SMycfFCYpIk/9oADAMBAAIRAxEAPwDuNFFFCEUUUUIRRRRQhFFFeGhC9oqEm4wXJyoLcxgy0jcpgOJ3ge+3vWF0usG1MoeuEtuO0tW1KlnGT34+wP7UKQCTACYUVAulwj223uz5JPRZTuO0ZJ9AB8zkD71rtN0ZulrZuTSVtsupKwHByACRz+xqJEwi0xdGEzopDprUcLUbcl6Ah0NMuBAW4nAcGMgjn+Dg/LkUwRcYjk5cFL7apSE7lNZ5xx/uP3qYQ8FhtdgqdRSrTt3/ABmEuSIr0YJdU2EvDBOPX/T5EEelNKgGUEEGCvaK8qHOuUKC9HamSWWXJC+mylxQBcOQMD35I/epQATsptFLbtdodobS7MWpIWeAhBUcDGTgegrKTdIcWdEhSH0tyZRUGGznK8DJqAZMBEHdMKKxTgDA4ArKpUIooooQivDSHVmqIGmmGVzUOureJ6bTQBUrbjJ5IGBkevrUlueu5WBM+1A9R+N1IweH9RTlOaYscGh0YKUOBNvKa1Dulxi2yN4mY5sbBwMAkqJ7AAck/T51V9GXG9RbTNmawcdaSl4BtUhtKVAcA8JA4yePv6YqwXOFbrzHaZlYdbJ3t7HCk5xjIKT7E/vQWkHuRV6pLQRKzF0iKtqbilzfHUMpKUnJycYx3znjHfNeLuzKFFK0OpUA0rapOD+YraP571HnM25q0sxuuzDYaKOgrcNqSg5T34PIqPMsjU+Y2t6Uhb3TT1UkfqwpJ3BOeOxH3qQBys1V9Yfsg7KYq7pQ88hUZxKWnW2iokd1kAH6c5rBy/R27m/AeQpLjaNwIGdw27jj54qNc4shAnSVORm2Spt4KUpR27MHn9qjSLA69dXLhPlsob6WMt5AKikpzz2A+tOGs5VNSrqRhgnPhn0Ueys2Fua9qGDDlGZKfLfnWVHcrk7QVYANNLsxZbz0k3FoSDHkhCWyVeVw+hA7/fjjPpUb8JabbUyibHDCFtktLSCA6E4PGeNwwcfWt7TNribLu9KQEuElDqjtSoq7ce/fH1NQQCZCsp19UILiJHPmqB8TtW3uFrKPp63TLbGhyIqVOG4oSWgSV5KiR2wkDHP81Z7vqabZvCQQzHcdbjNqkLSMIUSOQngcfaqvr/SF71FrKHf7JDt06EiMhARMX+W4QV909yORVvVYTcLOzP1OtmHdEM4kOtqAaTgnHyxzT6Y0m1JrDCfVis+lFAwVNbvJSw4YsdlDSXIyGkJ4GXSM9uOyuK1tTbRF1g9FajpTLfRhx/ceVnB2AdhkAHjucVlCYt9wkfiUC7sSoSHUuLSwtC0BaUYGVAnAAAOK3tMWKTDkR25bDwSsvuuh4FSTnduJHbFE0ezhJZqDGdjz75W6HKlyrdKWlbQfafdQhSkZThKiBx9KgrvFxZ061PEdMhxyP1lOIwhDIwDggnJ71CsV5tc2dMh2jUsGU4+XHGowAJCjznvlWOe1YuXyw2+MrSly1BEE3pBhKdpTsykBIPcZ+pHeiaYPByi2sRGRg9m6bvXidGZiuSbeMyElKENr3kO/0gn0BHr6VjcbXElXO2XCdCS9MRhKVh1QbQoebO3scckHFZzZVnRJt1ql3WMzObW240yp1IccOCkYSTk55qHqHVlgt1yZhTb1FiS2FhamnUKJ5HHb5Gs9d3V/TGfX8LVp+kY43Hjyzsmq5VvlBlxbKZKkqUpvLQUpBT3I9j27e4qMuRBly481yApcqO4puO44jaUFQOcE9uByKlRhbYi3ltSGElshDyi4PIe4CvY9qxVDZecdYRJHVQ+H1JwCUBQOAQfocVjI1MAiJWodFJC2rubbbb7hbO1orSnKgCsp7gV5HurTlt8c4lTbYzkHvwcUmlzLIrUH4Iua63cFNLeU2UqCSkoOVbiNophGatb61oamR32grqBhK0qCTjBJA+Zz96j/ANV3Eefaj9GE2akNuNpWlaSlQyDmioqbe23lLTsltGSQhtYCRk54orSHPjI8VV1VUtOuM6usol3+2NzZEJSgzvb5VlIVj0HPHoB24qWidqT8FuEiPCC39qBFZ6Qb2nOFbQcEgDGN3JIPpWqLffwq8zLSliO1EaQpTAaa2BJCNx7e/PzyaZm+yipthEdpb7iWAOSEhxaVKVn5AJz71c+k+4GcDjhY6GtpQeTMfZJnEXtGgph1A5vlqcSpIVs3JRvTgK28Z7nj3A9KxtcOUrSSXFIeS63LSuMUg70oJSFbce4Kqf3G9sRbpGt8hkOJeA6zn9LZPCQR8yPWvV3K5C+IhJhsoYUhSwtTvJSCBuGB8+381qZWc2lZHMqjUNp1tQ6rP+sAbErUIzLOo4MdhgdFmGtO3Z5WvMnaQe2Tg1rhdSALmpNvdcuSnHFoWW/K6nPkAV2AA28fKtb2oZFstSpM4IkvKkuR2w2npJyklOTycfp/ms2NWNuN5ciOIK4yXWgVfrWokBAPuSOPekl8bSlFShdF0HfbaRCg/hVwtNpukeQ54qPKjOuLcAwW3dvrz6+49qlypLNyNtl9F2XCZKuqlLZVhe0YJT/UM5+5phcLe9PmW512cWAz51x2yfOrg8HP25B4J7VX7ZcrxcdQPuJccbixA6XGCjCEgAhCCP7s4V9j6EUCu6oSSMj+k5oNpljGkw6B2xmfspiT4i7LiFpwOLuBkLJQQAhKPKc4xyQP5rBE+M5oqXHDgLzUZTZTj9KjkJGftS/TWr7tNs95mTG2FGHHDzICNuSQo8jPbjv9eacydQC36UN2kORZji+ECOgoQtROAOSe3rz6GnLyCARtC6FT4NXp1DTkEnq/cAhF5iP6ibjx4L/ShoSHlSAMha84AGPbBP7Ui+Iin3dOWVV+ZW3b2rm0LsB5gpoZG44/pKtp+4qRqPV0hFhtF1tK0IDzpDrawFDgHKD9DU1Vyl3Zyyrjvst2+5hSHmFsBaspSpShknBBwBjHvVby4sDSMCVc34VVpfrOO8j/AJ7vphUd12zr1NqVWkCybUdNvGf4UYYL2FbcY4zj2+frmtegdOSn9KWy8CFbITESLIc8SyCZMwlDidqzgAJG7PO7O0dqt8O42hy1T7Pb7PGiuyZK4a4kdIaS6hRKS5lIBxtC+fTaakaa8PbICYCAluzeLdt0aLtKl53EZUsq9SFcexFU2FM7S1WzcFWPhHYpVx0rp6ZMmRkQIUl19hhtjDqnAtafO4VHjknAA9KUT51qtGl9S6XvkJ5eopkt9xhvwxWqUtZ/LdQoD049fQ8V12Nabfao8eLCjNsQkZ2tNjCUknOf3zW5KszfMhPlUoIUUgntnAqIVVsiQuLal8fZdY6b8ZHfk9CwRvxNtkhThQ24VLIz3wUpJ9SAeR3q13163aj1hoW5WtpuXBfckuOSEsHnahISFk+uQRz61f3AQ5IWS2VpAAOwZAPOPes47LMJTMaIyhhghRDTaQlIOcngfMk/eiFFpXH9Uz2fwbWdjK0KvNwviEMRSfOtKg1tVj2wDSP4jXG+/wCKNXzrapX4c0liDKx/QMApUMf5grn03fOu8LiRn7mJRjRi+xhPVWyC4B8ldwKRQb889f5tpfbZypawwvZgZAyAr3/6U7KTqgJbxlUVqzKJaHf5YCRx4bY+ItjjPArbc0yWFBSj5gFDOf3NQPh7pSxy5mtmBb2xH8a7bkEEkoaGMpGfmAfqBVjbjsOORr49BhvXhyQY8Z/YpIaAyn3PoD275ppGu8SHehaVssokuje86yjalTpGcY75I9TU9C/MZjySDU08TiY8dl88yLzeUvuMnUUlIjqMdICgPK35B/CRRXXpmqpTUyQ2mLbwlDq0jczk8E9+aK1D4ZqCJA8Vhd8Z0rSQSfsrWnTVuROfmvFx1TiOn+avISnbtPPcnHqakJstvYhrZXvU2VBZcW6QoEAAHf3GAAKr+v4T07Tcq5xrs+IbcQOCKgJ2Pf1BROM88VX/AIgifbdPRIqLkh6BKAK/FHe+ted3l4xtAA/is0FwGV0zpaVOnc0duIXR1RLe2w426Gy3KwFhxeerwAOT3OAKT37UNhsd9trNzkuNz5DZajIQ2ohQUoDPAx3A71zpd4uc292VqTebNJLchCW/DklKRvSfNlI9UjH0FavjRIW18SdLqQwqQpoNLDCP1OHrHyj5nGKRwLeUBo5bC6ZBZs0uZcLKt5c16I6h6Q08jhpTm5QIISM557E/Oldw1PDtmtIWnDp+QXZZbSy+kp2bE5IUE57Iyr2PBpF8MLm9cviTq6RKhvQ3Xm2VGO9je3t8uDipWsBt+M+jVccsuj/9V/70pcVDaTG7BbdfSIOnNRQNR3Oe6RlKI8Nhre84QDlKTkAJ83JPvj1p1Ytb2e/6auF3CZUSLD3plB5k7m8Jye2c8e3P8UmmKZf+OcRmZsUI9mUuIlf9LhUckfPaFftUTUWsReNOattD1nkWyTEt5cWl5SSVb+BwO2cg0jWhuyvdUc6J42Uh5/TDOk4V7F0fYtK4ht63SwoqfTylO5IGQQQo5xTd6Rb7VPs8Se7c7jLWT4Q+G3I5GO6UhOQkHucgZNcX1FeJa/hNYrUq0y48ZD+8TXMdN79ZwPX1/iuwT5ij/gqYiJNkoSOs6qOwpzalUcpBJHA5Wn+farLindqKjhBcvNT2S0XO3KkxbpHiRfHZkO796ep/7ZAGcBW7jHvWuVNsca7WazQNRQYz9v3bGnEhzesnplJIUBu8x8vfP0rDTOjHmZyJa56VQhcZE1+EhQWlT/UX0VA+nkUCU+6Ummkiwtta8t06Ha2EMGFJD7rbSQOopaCCT7/q5+tTe7ZONbWLA26QJ8cItk/TiXYcqCh18uy1sx5JYUEhbpUs7VEAKTkHkZxWT1rtM/UElEVMhifAeYlv7CdjhVuIwCduTsIJxVXgw71adL26O/a7s4u3XSO9hXTc3NhZCg0lB3YCTnzY709gT5bOtn5RsV1DVygxACWU4ZKVO56it2BgKGQCT8s4pbiqxWqAyHGVJjanizIs2dLjXC3xIsgMFEptJW47nGxCElSickAD1zU6TeYTLcZyQqSwucsKismM51lYAzlsDcMD3FV+Pbrpco9yjtQ3bfLau/4jCdmhBbcAUMAhCirkBXp6ilC4WpEX5MuZFeMhq6PPhq3SG8ltTDQwgvbfIVJIPAPejKrvhdAduEDw1wlLucURWFKbkubxhlaeCFHPBHrUabfbXCkPtSLuyh+CwXpA27ukjgZVjt3GAe+ar0DQkv8AGJMp+T0oMq6LlzIe7eJISreyR/aQrG4eoA9qxvFkvAs+rbQxauuLkX5TM1p1HnKgnDaknByP0juMAdqJU3FW2JdIzq47qeukTSQ2XmVNkFPcEKAPPPpVbgNW9F9eu70skqlKaYQGlcLI9T68Gt1yVMZ0tBkvtTG5MKQlX/GuNrdWOQFKLZKec+lLbbAcj3+Bb1/pyl/77QT/ACmtNElrSQdwuFr67/mGsLZgiPrgeasMa2kx22pdzjrbiSfEOBpGOck4JJOOf4qaLXbJEU+dLnWe6qXwobi5ncNqvljH0FL4FtegS5rrjCltyw7uOAraQpRTwPRQP8Vkq3CXb7U45EeLrZbbcQ5uTtSMhR2/64pXOJP7lopk25Znvn3slMnSsNyU+4b20krdUop2jgkk4/VXtRNTQJbl8kriw3i0SnBTHJB8ozzj3zRWtus1EDr+AXKqU6YeR0Q37SrkmxQE2L8FS0vwJb6ewrVnb9e4pVfolkvTjGnlzixLZSHW22cdRKQnA7gjGCDjvwK5xZ9Q6jeZkSGJUx7wyEqWtKypCcjgKByAODzVv0Le414uMlybbIzOoSzgyQjb10jAxn0IwnIBPAHtgcwPaWgzIK9U9lVr306ggtImSOeyDnyVjm6ZgP3CHOSoRhDUFFDSEpSsg5G7iq3rLTlkul8tWsJ186EeD0g2G0hSHShxSxg+5OR9qxi65cnTDa79a2Ykd8qYkHxClFBPlIPlHGeM1J1rNtdpjwbObWxP5L/RkKKig5Pm7HJJKu/HepbTcHARuqjXpwS52yZ2XSceBq65amjzVrNzbALRSClP6cEK9e381WdRxYly1tCvH+L4kZVvURHaTEK0oGAFhTm7bySeccZx6Uwn3q6XL4bzbi/GRF6+1CAwok+HUpKVOA/NJUR8sH5Ujs+npdys7cu3AKX4otdLcEpbbSO+D3Vn6celM1oO6z6itUYQ2k2TunPxQs1luptsiX4tNyQomM9AeCHAkYOMkHPmIwBzkjBHNJzb9E2aLddLOXud+KXdxMeRLkMuOuKWSMJ3BGz19/XmrzpK1yIdnjM3RhoyIy1holQcU2gqyBu/jj2A9K5XqpSla48qMp/G42VYz/8AUR/riqjIcc4WtrrmgxBV6u3w3h3TRVs007PeS1AcC0vpbG5RAUMY7f1U2u0RNn0Om39cuGPGbjpWU8u4AAGB74xTyYstw3nB3Q0pXB5yAa4jB1Zf5cjpuXWZ0wnnKkAg/ZIrTp2F1QR2hZtVUDKTp7D78V1O/RExosN+EfBupdQzubAGEuEBQx29j9q8uEC4NeGRaG8NQEpU2hTmA+okghR9gOfmT8qqXw/mXCdq1zrXSVPgmC4VMuOFxtDgW3g57Z5V/NPfiFerzZPCO2xQSy8FhR6YWApKFqx98D9jTuL6b7DBISUaLNQLm4B+m3vwUbUaJ8S2SmZj7z2XGnEPKOAcghSR7YIzj51DVdrmvSkURVStzbqmnnhkqPqkZ745x9qm2vU8aezdoeo0MuGE6tTZKBh1CTgYHbdnj55FJGdVX1TzMa2eHbLzqWmIrbKSlsqGQMjuBySfQJNXs1ADACwEgz3bLDqtOaVe0vIuEYyd1abC6/HnQTeHCl92EsFTyuThwFIOfXBqRa3o7P45clM9UsyHCl5KMrcSlAOE+pxyPtTSTbkyIqC+hp6Y2yUtyHGwCF4/UP7ecHjtXJrzOulq8W1NnTHHopAW2mavao4SoYz8j7VQXipJGJVz50tki4Tj7cyr40bhrPTbDyXJFlJfJIbJUpxsZwQRtIzwe3cdiMGp+o5b8L8LbRLcixXZARJlJb3qSAkkJyQQncQAVEeuOCc0w041NYsUBm6OdWa2whL6927cvHPPr9aW65vq7Ja0GLgzX1bGQecY5UrHyH8kVlgSSF1XPx3Kv2/U95ReJrEyG+8Ibc38rybnVB1tTIwkHB2OoSMnkEk9jUm3Xq6xZNpZ1atuHMDjrDykqCWJG5G5tST2PYjHfIPoRk+HWqpV9lz4txdC3EYcYUGenvR2UR78kH6KFUfXuqb5/wCpb1kg6gYtkRoN4ckJQW21dMKJyQTk5x96EoyJVujakfUvT7LV0CtzUlqWQ4glT7ZQEJXkE55PlGCfoDUhi4aomWZl+4R5ERCfDJkmIjc4sEbnHGxgnGCgYxuGXPUCmTtyn2662izsfh7jjkVT0tx5XTK1BSE5TgYydyj25wKXv69Ta7fc7refDiBHmPRWERlFT61oWUAFJ4wdpOcjGKFKVL1LqKYRIhOPMsLSMNhkHaQMK/UnOcg96Kf2L4g2S7WpicgPxw7u/KWgZThRHpn2zRQhVv4LrK5V8Q5jhEbAyO35vtSu5R06b+KUbwY6cdyQ04lKeyEunYoH5ZK/pkD0pfoXU0bTEybIksSHm5LCUIbaAyVBRPO4jAwTW6zLmau19HlvtFKlSEPrQlWUstNkEJz6/pAz7qPbtVpoQT2BdCbaj3RDSFZPiTp4C5NXJoO9CWQzIQ2RjfjAJ+SgACf8o96TtWh7Ul/jRZSpTpcQDIU6tQ6TSBjOO+T5Ug+5J5IJq+/EXjTRKjgeIZJwe3nFIdBlI1MvDiiVQljapOCkBaCB/P27Vy6hd801smCq6UDTkwJCsV9vNmgvxbBOaUpNwAYDLbY2oQryJ3cjCSTgf9KqtjuL2i7zKtVyLi4ZcBU+rPCVcIez9BhfsUk/W03OTpZjUKZk9TH4rFQGwpQUVIB5AwOP6j6eppJrqPDul1tyUL6oXDd3FpXdKlshKsj5FZHuN1dIEbLnVmXAGn+4JxA1Q/M1nLsLcHaxFaKlyVK5z5ecYwAd3HvjNc11EFq12k7sJF+jZT7/AJqa61o95yRpa0Ov8uriNFRPcnaK5HqVbbWs3n3A6QxemXldNBVhCXAVHA54FV1CMECE7Qf5XaLsSLVL9xHX/wDE1wNsS029CloS4SULKHMHcBgkKKRjk12mLf7ZqG23NNreW4WEKQ6FsrbKCUkjhQB7VwxhyTA002EjMh5jc2Cf05SMD+a3aKDfMxG498rB8Ra4hgbF07H3wu0aN1BMvTr6F2uNBYYQnIbklxW4/LYnjAPP/YdX61tXm0yILylIDqSEqSeUn0IqhWXV2mrcGnbfY5rSnNjK5ZS2MhRHqXNxGTntV01RdxabWtxvb4lzyMIJHKvfHy71nqMh/VETstTKobTLnOBjchcjkMPoutxXJT0iqW8nYSeTv98Hjkirr8OrO29JdvbhSvphUeL2OOfzFcfPAHyBP9VUmYiY/Hk/hwcclJbW7worWjAyskeuARj5ke9WPSl7bsM+QmSst25bkaMR2Q2ot+VQ9hwAflz6VZVw2AsWhY/WVX6t/wBF1Mft8q4X8TJSWr9fY5SrcQlaSBkf+0nv+3tXdQec1wX4uN7NS3Rf97G7/wDjVVLcroVKLasB3GfsF2ORaxLnQJ4kPNqjIOEIUMLCgOD+1c81Q8vUmsW4DSj0S+IbZScFKQcuqHsruR9BXRbhMEDTbsvGVNxdyR7nbx/OK43BuVytV8bkWyF4uQ1HVkFla9pVghXl+RUP3qlzoAn2PcJgy98Ae/6la9PTF6a1q11glDbcxcZ5W3H5ZJQfoMlKvtU3V2jNUPfEubf7dYolxilaC0iYtBbXhpKclO4Hg/yKr19VNuE+TJu8VyK9K8y0COpAV5QDgE55x7nvXWIN+cl6Tsd4W6oOMvpal4P6iMoVkfXBqWG87qzUtGmZcRtutts00u53K16g1Bb4KbgmGtuY0thKj1dySkg5VwAlQHPqKin4YWWTYJtpksMtB+a5IaehoCHG0FSihOSOQkKxg8VGs95ucq4woqpD2XpJfIKs5bKQpKfpwePnW1Tbjthfv67hIbuCHVEJ6pCE4XgN7f2q80SDkrmN+IteJa3b6bbqzWLS9qslpj22HFyywkgFwJUokkkkkj3Jorm2q33V32Q5uKOoltZTvIwS2knj717UigSN1mf8YtcW2bd/omUb4d2B1yOlOpX3A/kspacYy5t4O3ynOMHOB+1Wu0xLTarfNhaVUw5KaIS/03Q46lWcef5jng8cY9ag321XiNOcnWNEXLjMRhxCXOmuOGnipRQACCFJWoEHHA9e1LNO6Zu2nbzeblBhB1+7mWsdRadrLiXllnkf0LQoE+oI+fFRe47ldw1HO3KsN3ZjydLBOpJ64TQeSpUhS20KThzybiQUgnyg/WoumbLZLfITeIV9emJMZSUreeZKOmVAFWUpB7pA5OKrtz0LdI+l5enE3F6fCnymHDJUgqdacU6C6do42EebORznvnNe3TQVxtcGDb9OOLVFTAejuEto6hWV9UZUo4wVDAAHHuc1Xa0m6MouMQrNd4cS73V4Wm5xk3NpG2Qxu3jjsVAHKVDGM/Yg4GEk/TUuLEuEmc5EjW1SXHpKIIK3VowchBISEnBVzyef2ZyI9y/EdQx7Yy82/KYjttznGglvOClxYPqUhW7HqRitcPT8zT2irzZnZRlwmorhiPKJDu1SFFSVfRXIx6HGOObG7gKGgFwlONM3+FdmksxYkiKhLIW0h1IAU3naNu0kYBGKpmpGNIQ9STRNfvKJjjgW94d9SUZUN3GD8xUb4e32JZVBN4HSalJxGmLJKUhKjlv2Sndz/wA/StF8uLcH4kzJK53gm0KbK3Oj1iU7EEp2/McZHbNaPl2l5aRiFvGmis4DgSF0Gyadtemok55h59LclIW+7KfKynanGST8q5w/ol202QS5l9gu24hIbWYjj3B4GNqh/FWv4h3mI/bLXCL6molzUlx5xIO4MDBPA5yciq0q4pk/DaXBDhcXBmobSrGNzZcyk/TuPtRQpuYA5uFn+SbXaDUEyVjbNFDUbTb0HVcNSWFZUlq3rQUZOeQpzjt7Vb7tYH9UyW7nEvEYw1NjwuxnqDb7g5+v8e1RIZt3/qTGFhDJQYaxO8PjZn07cZztzRoa+RrR8JYE+QoERIqstgjK1BZSlI+ZUQB8yKrquIfdO6zajS0rBSjq7wrDpjTaLGZDinjIkPkAr27QlA7JHJ9Tk+/2pHe9BrkuP/hsmOwy/JakFt1oqCSgEFAAI8pB7f6Uh0WdV6aujyNW5XHvxUtlxLpX4eSRnpn+3cOP/wARitWjE6iulmsFhuAfdtr2y4LuKVnzx04V0FE856hSO/KPpVVxJlRSaKTQ1mAr1p9uVa7YmyXC8w5N0ShXh9p2uFGPLlJJJx2z6gVz66aL1Pe5L8m6T7W6+n8l1XW2hJIwEkJTwcKH7ipFyvx0om+uvRHEX5d26rcp2GpaXYylJxhzBAAb8uMjkVuBTM8RECkl646yJKd2VJbZ2qOfs19twqWuLdk3Mq2WDTtw/wAMvWjUk5UlTjmUuNLJKUAJwMke4PpUi0Wey6XlvOeN2P3DajEp5IK9ueEjA/uP8VRdQzNU3LVKtU6fbU7ZLG4tgsB0gytmesUp/q9Ug/5RipV4vcWJebvf347jyJlnadskpUNTyGlBKyU8A7DvKSc4+eMUvMqIV31JYrTqARmLrne2oqaCXNiuRgj5j/aqte3dNaS07doSItwXBjvNqlFhe4pdVswkFR/VjYo47A/MUs0hNTP1y9dJ8W2rU/BgveJlLSl1la2cANDae6sg8j71ataM2iy26ffLgJCmd7TjkRtQ2yHklKUcY/UQEpPpgc9s0DBkbpnEuZ0Z27FqjP2Rq4P3Yokxk26Ch11bm0ISgoBHlyVbgn5Y9M5qG5K0vOu9uej2+fKcuaOu2Wo6+ivICsqJwnPvzxzmltvlabYbt/iTPXDuNqEwJdWhSFIjgK6ajjcopSMYJIOOc5pnbb1pVa3JVtW/Gj2lhVzWlKMNIS+2TgJ9D3O1IHOfemvd2qj5elEWjtTeJGg36Mi6PWLC5AyQ8tJXxwM4JHp70V5o8iZpuFJtV3fdhupUptS4yM8qOQcccHI+1FFyc0mHhY3dhbuoDCTw3cUNFw5/pbKtw+4IH3r1Kr3DmXCXIP8AwjaFdBBI29/KQB6ADmpc168/4phtxorSrYWiXnykZSfNkZzn+z05rZqu7SLNZ3JcOG7Lk7ghttCFK5J7nHOBUipOIWc6HrXXZJkR9cH6yVrlzrgkxlQEoktNjfJWgY6oOeEd8ngmlydQSm7rc4zixtbbWWBsxtKfc+1b5dyuTdzsKG2VM+LQfERRg7P055/y5PP+9ZW1wvuMpbe6i3FP+IcCEbl7VABKjjABBHzpxAGQs1S81Ia8iDn7Db7qXFnvOXFsOuIDClOoTxjcU7Oc/Xf+9RZt2fdZuSVxkpjFhzwrykhSXNqSFZBOMccZ7ilSXry+xEdlQW4yI8lS1ITHHDScZxkHB5OCMZwakQrtcnZMtpzcuGmeEJcDWfId+U9uRwn0zzU2cqOncYEkT3d3v6rFMVE20QoEqHBXmStlbJYCUsr5UFAD/KD275FJ7jdJkf4ou22b4J22JgrnLT4JJdKQkpCdx5JBGc/ardp1ctTsxNx8zxe6rWWwnCP0jJwMkYP2xzzVHvQRL+MLYDcoxXbUqA9IRHWUtuK38btuPUc9qRxytunL+im4n+ffKunirO88zNiQ0yH2YCnm1toA2Nn+nvwVHPGPQ0vmnTslq4vO2tCw9HYkPbVbS/uPlHBHYgZ+taZN80rZCmO94htN4lKj70oWEOKSUpUQf7cq7jj9VR4lttLNpkssPqKpcElOyErIbQpR3kexykckZ2ioDo5QX6kRBUxNwt2l5sC3wrGhkztu9TawSnKsDJ5KvfvitlpsdpsOoHY1rsEZlLrCnVyC8VuKRkEpSkg/1kcZA4rTKi22YywJFxDcxy1lyMhLIQpCEqCw4lI7bSU8Z5po446zcYF2fmRURXGERypaFBTi3FDGPbJwAPnQSComsXEuPI9VgjVjJ8eowJoahtl0rW3tJG3PIVgpPt71ruuqUWR22tyYQajSgrcUOD8kAgA4HBHNaZj9vfdvX/GOqTOZaY/LjKVtUSptOCB5sk+noPaq5PRbdQJjx27i307VLdgyGWoxDnUyAEttjPBCFHdnsCfQ0C3lV1DqA3q5Pr+Fe7z4eeyuDLitSo7m0qbcGQrBCh/yrRb7RbkXd26i1xWp7iSDLS0AtRPByfnW51K25iUMHCkgBGfpUqUlx4IjJPnKcrPoBRAXVtFoB5SZV1vLTLzarUGnfErSyUIK0rSMEfpPck4ySB3JHGKnCRNlXV2E7CH4ftKF70HC0lOchXYgnjaPTOfapHUWhoMOkpKVAKWnjyms5KD+UpLp2bwkAHNI5skZVQZGCVUoraXGpk6Ho2OxKt5THguPMAuKQk48oIB4HbB9cZ4rzUkObq6TaWbVcosQW6Qp+ZuR1VIdSnCcNkYUAoq5JHvzVyQkKlKQolQbSnbn0rnFtW61rYBgcqlrSU/3JJO4fTGT9q16fTis15mLRK52r1DtM+mN7jCiRvh9Ml2KJZ3bvAeVbbkpxl1lwgmI7wtBSB5ScnABx6ZrKL8ObnbbVcIUOZASZ10bdcccKlJRFbyUIKTjdzxtz29aszojN2u8CMWguLOEgJbxkBBQrsPoRWD7TcRyzypgYC5C3pDypCdyQVbSBj3AwB9Kj5cHn3Eo+bcOPcwqS/pXW1tkPRbbqOzNxQ6taEdcs7dyiojZg7RlR4yaKbXiC67dZjjXV2KeWRhJ968rS3RUSATU8PVZHfEq4JApePouloWlOw85Dis5z88UEq6rnQ/XvBI9xip9eKHFc2V27lCcD6UhRTuVtJxnsr/all2avTt1jSLc6ERIuFLjnvK3ZCgTnjaORn1NSLei5G6PuSStLGFJwojYolQ2FIBPZI5zjJNc2b03rJN2simkSGls2dyPOdL4CXHCHMZO5W4lSgc+43eX0AYUh0FWtcC6yLPdd67g08iMUtISvap10dRRx/lO9IGP7a2XCM9HfmpgtS1zFWxLbTgCySvJyOp2BPlyc+3tXsKFfG5Hjiw8XVoeLLC5e1DKz5UFxIOFZSlPbO07sDkmo7umr4qxR4Fyusq4Px5rS0yo76o63mi6hS94B4KRuAwrtjHtTXqekTWbbruJDbdplphww2WQk+ZSc89QZByrICRnjBUeadQVSFQmFy2w3IUhJdQDnavHIyOO9UO/2DUs5M2NpiQu0qcuqXlyVrKS6z00jIUnKiAsKO04zmrLp+2XeLKccu1yXJZCnSwjJBG9wnz84UAAkJ9gSKUmUpdIVCc1Zpy3SriudGXJlaZkvIZaXsUp7quo3OjIACkrBHGMA8d6tdvh26NbHFRDOabYhELWC3whad4SRjCiNxIOO5PPNc6uvwjvF3VfbgtLTFxfua34oW7lLrS1KJ3EdjyCP29a6pHsL6Iq2y4ylbsVtlfkJUCEAHzZHGUj0qisXgdRNTDSeslk+NY7cGvGRJEuWwG2BLUEB0BLfABGABtUcgAA5NMJLVoi2qJZ7xKcmtBKceISCpQH6d2xIGOMdh25rbNtTKWFP3V5vBcUt0IRwolISkD1yMDFaXrPEkvQXrjNSXlICUpSsASMDI2557d8Vlc7VySAO5aGt0xAuJ5nyS78OtFykT222H2XmW2mgwyW9pQwvLZTuHp2weK02ew2e0vP3PEwSJslV1XlaCFkFQSjgcD804Hv3OKYQ4rMHUMgSZsVM6UHFRovUAUtJJOcd/8AwfamTVnddatqZKm0qhcFKCSFpGMe2OQn9qKb9WW9YZ9UPbpw7qnHoiXc47SHpyoz6kxlBBKSBk+oAz6ZqT+LtLhx5LbLqzIJDTQA3KOCfU49D3NRnLItxyVl1noyHkukdLKlAEHBOeRwf3rHwIiPQWHZrKG25Klx0rVhahg4QPfGT78YprtTOdvX8JT0JaBz5R+VL/EyJT7T8VxtDLQcUokK4OcYAznsa1sXuG+0pwtPJbbd2b1tEBPJAP04+3FbkNSE3h10hrouNJTjed3lKjnGP81YfhijAuEVbg/4pbigoD9IV8qea/Hf6Jf0ue71UWXeQxPsrUeOnpXOQ60tahhQ2trUCPfOyoennYruorw1EtzTYivqadkqfJcWspSs7UY4T5++fTtW/VFquMx2zSbMYhk2+UXT4kqSlSS0tB/SCf6h7dqXsaRuLdzvE0T4TCrqgJeeYhHxCFdJKDscKuE7k7gCDzWtrnBsSsrmtcZjbZYQNa2OTbdRzbNHStyzBzqoCQjrhIJChj+kkK571C098TGLho6ZqO625yHGiSkMKDKupkKKRuHbtu5plO+Hlp8CpiypTanVQ3YbimGxh9C0bfzBxuIOFA5ByO/NahoTpSZLMaUhq2ShFdeZS1/9wytJ3gZwApKQD+/NCkADZO5Wr7BCe6Em7RUOBKVYLqRwoBQPf1BBopM58LtHrcUty27lKUTys8D0A+QHAHoAKKFKu9FFFCEUUUUIRRRRQhFFFFCEUUUUIUafEYms9GS3vbJzt+f/AH/zpVO081NvUa4rkLCGEpHQ2jGUkqSR7cnn3wKfUUrmh2Cpa4t2Veb0vATqVd/cLzkxYAQlasoaO3blI79vf3rGwaedtVzuk+RcXZTs53dtUNobSCdoxk9t2PTsO1WOvDVhc47lQ3qggcqvOaeU7qlu9vT5Cgyja1FTwlHBB+oOc4x7d8VOl2iLLnsTX0rLrIASAry8HIOPkeaZivaRwDhBTF7jEnuSn8Fi/wCIBetzhk+G6H6sp25z2ponjNZUURCgkndFFFFSoRRRRQhFFFFCEUUUUIRRRRQheH0pNchdXZvTi7kR9qT1AUeVQPIwTk5B/wDNOq8NCFXS5f3iwFNdHav8xbezCshYGMqPAyjPr3717DVqDeyl9IQ3hAUVIQVDyZOcL77sg49xjtVhoPahCrSXNRBJV0CVFCcoPTxuG/n9Q7kNk98AkDmtqV3rxsZa2T0kl1L6UqTgjcnbtBVzwDyeRlWPQU/FemhCRFy+B1H5ACS6rd+jATuAGOc42ZJ9d3y4rK2G97lCelo5a8p2gALwg+hPGSsfRI59S7FeUISWYi4ruKvAtvJCWgA6t4BpRJ5G3JIIGTnaeSOcZqAhGo0x0pUlWRFbbyHEqUDhO5QO4bl5Ku4A4GD72oUUIVa6V0Ut1TjMjC2E5S0/tCXPLwn80cfqJ7H2JrSmLfDHId8WXemN5S8k7zlJSBhacYAUFEFOc+tWuihCqq498UuYSh7zKSW0of4JBVxnekgdskbTwOFd6tDWdo3fqxzWVAoQvaKKKEIooooQiiiihC//2Q==">
            <a:extLst>
              <a:ext uri="{FF2B5EF4-FFF2-40B4-BE49-F238E27FC236}">
                <a16:creationId xmlns:a16="http://schemas.microsoft.com/office/drawing/2014/main" id="{1A9F65F1-C842-A785-E533-289FE5821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s-ES"/>
          </a:p>
        </p:txBody>
      </p:sp>
      <p:sp>
        <p:nvSpPr>
          <p:cNvPr id="11268" name="AutoShape 9" descr="data:image/jpeg;base64,/9j/4AAQSkZJRgABAQAAAQABAAD/2wCEAAkGBwgHBgkIBwgKCgkLDRYPDQwMDRsUFRAWIB0iIiAdHx8kKDQsJCYxJx8fLT0tMTU3Ojo6Iys/RD84QzQ5OjcBCgoKDQwNGg8PGjclHyU3Nzc3Nzc3Nzc3Nzc3Nzc3Nzc3Nzc3Nzc3Nzc3Nzc3Nzc3Nzc3Nzc3Nzc3Nzc3Nzc3N//AABEIAKkAswMBIgACEQEDEQH/xAAcAAACAgMBAQAAAAAAAAAAAAAABQQGAgMHAQj/xAA/EAABAwMDAgQEBQIEBQMFAAABAgMEAAURBhIhEzEUIkFRB2FxgRUjMpGhQlIWYsHRJLHh8PEXM7JDRIKio//EABoBAAIDAQEAAAAAAAAAAAAAAAACAQMEBQb/xAAyEQABAwMDAAgFBAMBAAAAAAABAAIRAxIhBDFBEyJRYaHB4fAFFIGR0SMycfFCYpIk/9oADAMBAAIRAxEAPwDuNFFFCEUUUUIRRRRQhFFFeGhC9oqEm4wXJyoLcxgy0jcpgOJ3ge+3vWF0usG1MoeuEtuO0tW1KlnGT34+wP7UKQCTACYUVAulwj223uz5JPRZTuO0ZJ9AB8zkD71rtN0ZulrZuTSVtsupKwHByACRz+xqJEwi0xdGEzopDprUcLUbcl6Ah0NMuBAW4nAcGMgjn+Dg/LkUwRcYjk5cFL7apSE7lNZ5xx/uP3qYQ8FhtdgqdRSrTt3/ABmEuSIr0YJdU2EvDBOPX/T5EEelNKgGUEEGCvaK8qHOuUKC9HamSWWXJC+mylxQBcOQMD35I/epQATsptFLbtdodobS7MWpIWeAhBUcDGTgegrKTdIcWdEhSH0tyZRUGGznK8DJqAZMBEHdMKKxTgDA4ArKpUIooooQivDSHVmqIGmmGVzUOureJ6bTQBUrbjJ5IGBkevrUlueu5WBM+1A9R+N1IweH9RTlOaYscGh0YKUOBNvKa1Dulxi2yN4mY5sbBwMAkqJ7AAck/T51V9GXG9RbTNmawcdaSl4BtUhtKVAcA8JA4yePv6YqwXOFbrzHaZlYdbJ3t7HCk5xjIKT7E/vQWkHuRV6pLQRKzF0iKtqbilzfHUMpKUnJycYx3znjHfNeLuzKFFK0OpUA0rapOD+YraP571HnM25q0sxuuzDYaKOgrcNqSg5T34PIqPMsjU+Y2t6Uhb3TT1UkfqwpJ3BOeOxH3qQBys1V9Yfsg7KYq7pQ88hUZxKWnW2iokd1kAH6c5rBy/R27m/AeQpLjaNwIGdw27jj54qNc4shAnSVORm2Spt4KUpR27MHn9qjSLA69dXLhPlsob6WMt5AKikpzz2A+tOGs5VNSrqRhgnPhn0Ueys2Fua9qGDDlGZKfLfnWVHcrk7QVYANNLsxZbz0k3FoSDHkhCWyVeVw+hA7/fjjPpUb8JabbUyibHDCFtktLSCA6E4PGeNwwcfWt7TNribLu9KQEuElDqjtSoq7ce/fH1NQQCZCsp19UILiJHPmqB8TtW3uFrKPp63TLbGhyIqVOG4oSWgSV5KiR2wkDHP81Z7vqabZvCQQzHcdbjNqkLSMIUSOQngcfaqvr/SF71FrKHf7JDt06EiMhARMX+W4QV909yORVvVYTcLOzP1OtmHdEM4kOtqAaTgnHyxzT6Y0m1JrDCfVis+lFAwVNbvJSw4YsdlDSXIyGkJ4GXSM9uOyuK1tTbRF1g9FajpTLfRhx/ceVnB2AdhkAHjucVlCYt9wkfiUC7sSoSHUuLSwtC0BaUYGVAnAAAOK3tMWKTDkR25bDwSsvuuh4FSTnduJHbFE0ezhJZqDGdjz75W6HKlyrdKWlbQfafdQhSkZThKiBx9KgrvFxZ061PEdMhxyP1lOIwhDIwDggnJ71CsV5tc2dMh2jUsGU4+XHGowAJCjznvlWOe1YuXyw2+MrSly1BEE3pBhKdpTsykBIPcZ+pHeiaYPByi2sRGRg9m6bvXidGZiuSbeMyElKENr3kO/0gn0BHr6VjcbXElXO2XCdCS9MRhKVh1QbQoebO3scckHFZzZVnRJt1ql3WMzObW240yp1IccOCkYSTk55qHqHVlgt1yZhTb1FiS2FhamnUKJ5HHb5Gs9d3V/TGfX8LVp+kY43Hjyzsmq5VvlBlxbKZKkqUpvLQUpBT3I9j27e4qMuRBly481yApcqO4puO44jaUFQOcE9uByKlRhbYi3ltSGElshDyi4PIe4CvY9qxVDZecdYRJHVQ+H1JwCUBQOAQfocVjI1MAiJWodFJC2rubbbb7hbO1orSnKgCsp7gV5HurTlt8c4lTbYzkHvwcUmlzLIrUH4Iua63cFNLeU2UqCSkoOVbiNophGatb61oamR32grqBhK0qCTjBJA+Zz96j/ANV3Eefaj9GE2akNuNpWlaSlQyDmioqbe23lLTsltGSQhtYCRk54orSHPjI8VV1VUtOuM6usol3+2NzZEJSgzvb5VlIVj0HPHoB24qWidqT8FuEiPCC39qBFZ6Qb2nOFbQcEgDGN3JIPpWqLffwq8zLSliO1EaQpTAaa2BJCNx7e/PzyaZm+yipthEdpb7iWAOSEhxaVKVn5AJz71c+k+4GcDjhY6GtpQeTMfZJnEXtGgph1A5vlqcSpIVs3JRvTgK28Z7nj3A9KxtcOUrSSXFIeS63LSuMUg70oJSFbce4Kqf3G9sRbpGt8hkOJeA6zn9LZPCQR8yPWvV3K5C+IhJhsoYUhSwtTvJSCBuGB8+381qZWc2lZHMqjUNp1tQ6rP+sAbErUIzLOo4MdhgdFmGtO3Z5WvMnaQe2Tg1rhdSALmpNvdcuSnHFoWW/K6nPkAV2AA28fKtb2oZFstSpM4IkvKkuR2w2npJyklOTycfp/ms2NWNuN5ciOIK4yXWgVfrWokBAPuSOPekl8bSlFShdF0HfbaRCg/hVwtNpukeQ54qPKjOuLcAwW3dvrz6+49qlypLNyNtl9F2XCZKuqlLZVhe0YJT/UM5+5phcLe9PmW512cWAz51x2yfOrg8HP25B4J7VX7ZcrxcdQPuJccbixA6XGCjCEgAhCCP7s4V9j6EUCu6oSSMj+k5oNpljGkw6B2xmfspiT4i7LiFpwOLuBkLJQQAhKPKc4xyQP5rBE+M5oqXHDgLzUZTZTj9KjkJGftS/TWr7tNs95mTG2FGHHDzICNuSQo8jPbjv9eacydQC36UN2kORZji+ECOgoQtROAOSe3rz6GnLyCARtC6FT4NXp1DTkEnq/cAhF5iP6ibjx4L/ShoSHlSAMha84AGPbBP7Ui+Iin3dOWVV+ZW3b2rm0LsB5gpoZG44/pKtp+4qRqPV0hFhtF1tK0IDzpDrawFDgHKD9DU1Vyl3Zyyrjvst2+5hSHmFsBaspSpShknBBwBjHvVby4sDSMCVc34VVpfrOO8j/AJ7vphUd12zr1NqVWkCybUdNvGf4UYYL2FbcY4zj2+frmtegdOSn9KWy8CFbITESLIc8SyCZMwlDidqzgAJG7PO7O0dqt8O42hy1T7Pb7PGiuyZK4a4kdIaS6hRKS5lIBxtC+fTaakaa8PbICYCAluzeLdt0aLtKl53EZUsq9SFcexFU2FM7S1WzcFWPhHYpVx0rp6ZMmRkQIUl19hhtjDqnAtafO4VHjknAA9KUT51qtGl9S6XvkJ5eopkt9xhvwxWqUtZ/LdQoD049fQ8V12Nabfao8eLCjNsQkZ2tNjCUknOf3zW5KszfMhPlUoIUUgntnAqIVVsiQuLal8fZdY6b8ZHfk9CwRvxNtkhThQ24VLIz3wUpJ9SAeR3q13163aj1hoW5WtpuXBfckuOSEsHnahISFk+uQRz61f3AQ5IWS2VpAAOwZAPOPes47LMJTMaIyhhghRDTaQlIOcngfMk/eiFFpXH9Uz2fwbWdjK0KvNwviEMRSfOtKg1tVj2wDSP4jXG+/wCKNXzrapX4c0liDKx/QMApUMf5grn03fOu8LiRn7mJRjRi+xhPVWyC4B8ldwKRQb889f5tpfbZypawwvZgZAyAr3/6U7KTqgJbxlUVqzKJaHf5YCRx4bY+ItjjPArbc0yWFBSj5gFDOf3NQPh7pSxy5mtmBb2xH8a7bkEEkoaGMpGfmAfqBVjbjsOORr49BhvXhyQY8Z/YpIaAyn3PoD275ppGu8SHehaVssokuje86yjalTpGcY75I9TU9C/MZjySDU08TiY8dl88yLzeUvuMnUUlIjqMdICgPK35B/CRRXXpmqpTUyQ2mLbwlDq0jczk8E9+aK1D4ZqCJA8Vhd8Z0rSQSfsrWnTVuROfmvFx1TiOn+avISnbtPPcnHqakJstvYhrZXvU2VBZcW6QoEAAHf3GAAKr+v4T07Tcq5xrs+IbcQOCKgJ2Pf1BROM88VX/AIgifbdPRIqLkh6BKAK/FHe+ted3l4xtAA/is0FwGV0zpaVOnc0duIXR1RLe2w426Gy3KwFhxeerwAOT3OAKT37UNhsd9trNzkuNz5DZajIQ2ohQUoDPAx3A71zpd4uc292VqTebNJLchCW/DklKRvSfNlI9UjH0FavjRIW18SdLqQwqQpoNLDCP1OHrHyj5nGKRwLeUBo5bC6ZBZs0uZcLKt5c16I6h6Q08jhpTm5QIISM557E/Oldw1PDtmtIWnDp+QXZZbSy+kp2bE5IUE57Iyr2PBpF8MLm9cviTq6RKhvQ3Xm2VGO9je3t8uDipWsBt+M+jVccsuj/9V/70pcVDaTG7BbdfSIOnNRQNR3Oe6RlKI8Nhre84QDlKTkAJ83JPvj1p1Ytb2e/6auF3CZUSLD3plB5k7m8Jye2c8e3P8UmmKZf+OcRmZsUI9mUuIlf9LhUckfPaFftUTUWsReNOattD1nkWyTEt5cWl5SSVb+BwO2cg0jWhuyvdUc6J42Uh5/TDOk4V7F0fYtK4ht63SwoqfTylO5IGQQQo5xTd6Rb7VPs8Se7c7jLWT4Q+G3I5GO6UhOQkHucgZNcX1FeJa/hNYrUq0y48ZD+8TXMdN79ZwPX1/iuwT5ij/gqYiJNkoSOs6qOwpzalUcpBJHA5Wn+farLindqKjhBcvNT2S0XO3KkxbpHiRfHZkO796ep/7ZAGcBW7jHvWuVNsca7WazQNRQYz9v3bGnEhzesnplJIUBu8x8vfP0rDTOjHmZyJa56VQhcZE1+EhQWlT/UX0VA+nkUCU+6Ummkiwtta8t06Ha2EMGFJD7rbSQOopaCCT7/q5+tTe7ZONbWLA26QJ8cItk/TiXYcqCh18uy1sx5JYUEhbpUs7VEAKTkHkZxWT1rtM/UElEVMhifAeYlv7CdjhVuIwCduTsIJxVXgw71adL26O/a7s4u3XSO9hXTc3NhZCg0lB3YCTnzY709gT5bOtn5RsV1DVygxACWU4ZKVO56it2BgKGQCT8s4pbiqxWqAyHGVJjanizIs2dLjXC3xIsgMFEptJW47nGxCElSickAD1zU6TeYTLcZyQqSwucsKismM51lYAzlsDcMD3FV+Pbrpco9yjtQ3bfLau/4jCdmhBbcAUMAhCirkBXp6ilC4WpEX5MuZFeMhq6PPhq3SG8ltTDQwgvbfIVJIPAPejKrvhdAduEDw1wlLucURWFKbkubxhlaeCFHPBHrUabfbXCkPtSLuyh+CwXpA27ukjgZVjt3GAe+ar0DQkv8AGJMp+T0oMq6LlzIe7eJISreyR/aQrG4eoA9qxvFkvAs+rbQxauuLkX5TM1p1HnKgnDaknByP0juMAdqJU3FW2JdIzq47qeukTSQ2XmVNkFPcEKAPPPpVbgNW9F9eu70skqlKaYQGlcLI9T68Gt1yVMZ0tBkvtTG5MKQlX/GuNrdWOQFKLZKec+lLbbAcj3+Bb1/pyl/77QT/ACmtNElrSQdwuFr67/mGsLZgiPrgeasMa2kx22pdzjrbiSfEOBpGOck4JJOOf4qaLXbJEU+dLnWe6qXwobi5ncNqvljH0FL4FtegS5rrjCltyw7uOAraQpRTwPRQP8Vkq3CXb7U45EeLrZbbcQ5uTtSMhR2/64pXOJP7lopk25Znvn3slMnSsNyU+4b20krdUop2jgkk4/VXtRNTQJbl8kriw3i0SnBTHJB8ozzj3zRWtus1EDr+AXKqU6YeR0Q37SrkmxQE2L8FS0vwJb6ewrVnb9e4pVfolkvTjGnlzixLZSHW22cdRKQnA7gjGCDjvwK5xZ9Q6jeZkSGJUx7wyEqWtKypCcjgKByAODzVv0Le414uMlybbIzOoSzgyQjb10jAxn0IwnIBPAHtgcwPaWgzIK9U9lVr306ggtImSOeyDnyVjm6ZgP3CHOSoRhDUFFDSEpSsg5G7iq3rLTlkul8tWsJ186EeD0g2G0hSHShxSxg+5OR9qxi65cnTDa79a2Ykd8qYkHxClFBPlIPlHGeM1J1rNtdpjwbObWxP5L/RkKKig5Pm7HJJKu/HepbTcHARuqjXpwS52yZ2XSceBq65amjzVrNzbALRSClP6cEK9e381WdRxYly1tCvH+L4kZVvURHaTEK0oGAFhTm7bySeccZx6Uwn3q6XL4bzbi/GRF6+1CAwok+HUpKVOA/NJUR8sH5Ujs+npdys7cu3AKX4otdLcEpbbSO+D3Vn6celM1oO6z6itUYQ2k2TunPxQs1luptsiX4tNyQomM9AeCHAkYOMkHPmIwBzkjBHNJzb9E2aLddLOXud+KXdxMeRLkMuOuKWSMJ3BGz19/XmrzpK1yIdnjM3RhoyIy1holQcU2gqyBu/jj2A9K5XqpSla48qMp/G42VYz/8AUR/riqjIcc4WtrrmgxBV6u3w3h3TRVs007PeS1AcC0vpbG5RAUMY7f1U2u0RNn0Om39cuGPGbjpWU8u4AAGB74xTyYstw3nB3Q0pXB5yAa4jB1Zf5cjpuXWZ0wnnKkAg/ZIrTp2F1QR2hZtVUDKTp7D78V1O/RExosN+EfBupdQzubAGEuEBQx29j9q8uEC4NeGRaG8NQEpU2hTmA+okghR9gOfmT8qqXw/mXCdq1zrXSVPgmC4VMuOFxtDgW3g57Z5V/NPfiFerzZPCO2xQSy8FhR6YWApKFqx98D9jTuL6b7DBISUaLNQLm4B+m3vwUbUaJ8S2SmZj7z2XGnEPKOAcghSR7YIzj51DVdrmvSkURVStzbqmnnhkqPqkZ745x9qm2vU8aezdoeo0MuGE6tTZKBh1CTgYHbdnj55FJGdVX1TzMa2eHbLzqWmIrbKSlsqGQMjuBySfQJNXs1ADACwEgz3bLDqtOaVe0vIuEYyd1abC6/HnQTeHCl92EsFTyuThwFIOfXBqRa3o7P45clM9UsyHCl5KMrcSlAOE+pxyPtTSTbkyIqC+hp6Y2yUtyHGwCF4/UP7ecHjtXJrzOulq8W1NnTHHopAW2mavao4SoYz8j7VQXipJGJVz50tki4Tj7cyr40bhrPTbDyXJFlJfJIbJUpxsZwQRtIzwe3cdiMGp+o5b8L8LbRLcixXZARJlJb3qSAkkJyQQncQAVEeuOCc0w041NYsUBm6OdWa2whL6927cvHPPr9aW65vq7Ja0GLgzX1bGQecY5UrHyH8kVlgSSF1XPx3Kv2/U95ReJrEyG+8Ibc38rybnVB1tTIwkHB2OoSMnkEk9jUm3Xq6xZNpZ1atuHMDjrDykqCWJG5G5tST2PYjHfIPoRk+HWqpV9lz4txdC3EYcYUGenvR2UR78kH6KFUfXuqb5/wCpb1kg6gYtkRoN4ckJQW21dMKJyQTk5x96EoyJVujakfUvT7LV0CtzUlqWQ4glT7ZQEJXkE55PlGCfoDUhi4aomWZl+4R5ERCfDJkmIjc4sEbnHGxgnGCgYxuGXPUCmTtyn2662izsfh7jjkVT0tx5XTK1BSE5TgYydyj25wKXv69Ta7fc7refDiBHmPRWERlFT61oWUAFJ4wdpOcjGKFKVL1LqKYRIhOPMsLSMNhkHaQMK/UnOcg96Kf2L4g2S7WpicgPxw7u/KWgZThRHpn2zRQhVv4LrK5V8Q5jhEbAyO35vtSu5R06b+KUbwY6cdyQ04lKeyEunYoH5ZK/pkD0pfoXU0bTEybIksSHm5LCUIbaAyVBRPO4jAwTW6zLmau19HlvtFKlSEPrQlWUstNkEJz6/pAz7qPbtVpoQT2BdCbaj3RDSFZPiTp4C5NXJoO9CWQzIQ2RjfjAJ+SgACf8o96TtWh7Ul/jRZSpTpcQDIU6tQ6TSBjOO+T5Ug+5J5IJq+/EXjTRKjgeIZJwe3nFIdBlI1MvDiiVQljapOCkBaCB/P27Vy6hd801smCq6UDTkwJCsV9vNmgvxbBOaUpNwAYDLbY2oQryJ3cjCSTgf9KqtjuL2i7zKtVyLi4ZcBU+rPCVcIez9BhfsUk/W03OTpZjUKZk9TH4rFQGwpQUVIB5AwOP6j6eppJrqPDul1tyUL6oXDd3FpXdKlshKsj5FZHuN1dIEbLnVmXAGn+4JxA1Q/M1nLsLcHaxFaKlyVK5z5ecYwAd3HvjNc11EFq12k7sJF+jZT7/AJqa61o95yRpa0Ov8uriNFRPcnaK5HqVbbWs3n3A6QxemXldNBVhCXAVHA54FV1CMECE7Qf5XaLsSLVL9xHX/wDE1wNsS029CloS4SULKHMHcBgkKKRjk12mLf7ZqG23NNreW4WEKQ6FsrbKCUkjhQB7VwxhyTA002EjMh5jc2Cf05SMD+a3aKDfMxG498rB8Ra4hgbF07H3wu0aN1BMvTr6F2uNBYYQnIbklxW4/LYnjAPP/YdX61tXm0yILylIDqSEqSeUn0IqhWXV2mrcGnbfY5rSnNjK5ZS2MhRHqXNxGTntV01RdxabWtxvb4lzyMIJHKvfHy71nqMh/VETstTKobTLnOBjchcjkMPoutxXJT0iqW8nYSeTv98Hjkirr8OrO29JdvbhSvphUeL2OOfzFcfPAHyBP9VUmYiY/Hk/hwcclJbW7worWjAyskeuARj5ke9WPSl7bsM+QmSst25bkaMR2Q2ot+VQ9hwAflz6VZVw2AsWhY/WVX6t/wBF1Mft8q4X8TJSWr9fY5SrcQlaSBkf+0nv+3tXdQec1wX4uN7NS3Rf97G7/wDjVVLcroVKLasB3GfsF2ORaxLnQJ4kPNqjIOEIUMLCgOD+1c81Q8vUmsW4DSj0S+IbZScFKQcuqHsruR9BXRbhMEDTbsvGVNxdyR7nbx/OK43BuVytV8bkWyF4uQ1HVkFla9pVghXl+RUP3qlzoAn2PcJgy98Ae/6la9PTF6a1q11glDbcxcZ5W3H5ZJQfoMlKvtU3V2jNUPfEubf7dYolxilaC0iYtBbXhpKclO4Hg/yKr19VNuE+TJu8VyK9K8y0COpAV5QDgE55x7nvXWIN+cl6Tsd4W6oOMvpal4P6iMoVkfXBqWG87qzUtGmZcRtutts00u53K16g1Bb4KbgmGtuY0thKj1dySkg5VwAlQHPqKin4YWWTYJtpksMtB+a5IaehoCHG0FSihOSOQkKxg8VGs95ucq4woqpD2XpJfIKs5bKQpKfpwePnW1Tbjthfv67hIbuCHVEJ6pCE4XgN7f2q80SDkrmN+IteJa3b6bbqzWLS9qslpj22HFyywkgFwJUokkkkkj3Jorm2q33V32Q5uKOoltZTvIwS2knj717UigSN1mf8YtcW2bd/omUb4d2B1yOlOpX3A/kspacYy5t4O3ynOMHOB+1Wu0xLTarfNhaVUw5KaIS/03Q46lWcef5jng8cY9ag321XiNOcnWNEXLjMRhxCXOmuOGnipRQACCFJWoEHHA9e1LNO6Zu2nbzeblBhB1+7mWsdRadrLiXllnkf0LQoE+oI+fFRe47ldw1HO3KsN3ZjydLBOpJ64TQeSpUhS20KThzybiQUgnyg/WoumbLZLfITeIV9emJMZSUreeZKOmVAFWUpB7pA5OKrtz0LdI+l5enE3F6fCnymHDJUgqdacU6C6do42EebORznvnNe3TQVxtcGDb9OOLVFTAejuEto6hWV9UZUo4wVDAAHHuc1Xa0m6MouMQrNd4cS73V4Wm5xk3NpG2Qxu3jjsVAHKVDGM/Yg4GEk/TUuLEuEmc5EjW1SXHpKIIK3VowchBISEnBVzyef2ZyI9y/EdQx7Yy82/KYjttznGglvOClxYPqUhW7HqRitcPT8zT2irzZnZRlwmorhiPKJDu1SFFSVfRXIx6HGOObG7gKGgFwlONM3+FdmksxYkiKhLIW0h1IAU3naNu0kYBGKpmpGNIQ9STRNfvKJjjgW94d9SUZUN3GD8xUb4e32JZVBN4HSalJxGmLJKUhKjlv2Sndz/wA/StF8uLcH4kzJK53gm0KbK3Oj1iU7EEp2/McZHbNaPl2l5aRiFvGmis4DgSF0Gyadtemok55h59LclIW+7KfKynanGST8q5w/ol202QS5l9gu24hIbWYjj3B4GNqh/FWv4h3mI/bLXCL6molzUlx5xIO4MDBPA5yciq0q4pk/DaXBDhcXBmobSrGNzZcyk/TuPtRQpuYA5uFn+SbXaDUEyVjbNFDUbTb0HVcNSWFZUlq3rQUZOeQpzjt7Vb7tYH9UyW7nEvEYw1NjwuxnqDb7g5+v8e1RIZt3/qTGFhDJQYaxO8PjZn07cZztzRoa+RrR8JYE+QoERIqstgjK1BZSlI+ZUQB8yKrquIfdO6zajS0rBSjq7wrDpjTaLGZDinjIkPkAr27QlA7JHJ9Tk+/2pHe9BrkuP/hsmOwy/JakFt1oqCSgEFAAI8pB7f6Uh0WdV6aujyNW5XHvxUtlxLpX4eSRnpn+3cOP/wARitWjE6iulmsFhuAfdtr2y4LuKVnzx04V0FE856hSO/KPpVVxJlRSaKTQ1mAr1p9uVa7YmyXC8w5N0ShXh9p2uFGPLlJJJx2z6gVz66aL1Pe5L8m6T7W6+n8l1XW2hJIwEkJTwcKH7ipFyvx0om+uvRHEX5d26rcp2GpaXYylJxhzBAAb8uMjkVuBTM8RECkl646yJKd2VJbZ2qOfs19twqWuLdk3Mq2WDTtw/wAMvWjUk5UlTjmUuNLJKUAJwMke4PpUi0Wey6XlvOeN2P3DajEp5IK9ueEjA/uP8VRdQzNU3LVKtU6fbU7ZLG4tgsB0gytmesUp/q9Ug/5RipV4vcWJebvf347jyJlnadskpUNTyGlBKyU8A7DvKSc4+eMUvMqIV31JYrTqARmLrne2oqaCXNiuRgj5j/aqte3dNaS07doSItwXBjvNqlFhe4pdVswkFR/VjYo47A/MUs0hNTP1y9dJ8W2rU/BgveJlLSl1la2cANDae6sg8j71ataM2iy26ffLgJCmd7TjkRtQ2yHklKUcY/UQEpPpgc9s0DBkbpnEuZ0Z27FqjP2Rq4P3Yokxk26Ch11bm0ISgoBHlyVbgn5Y9M5qG5K0vOu9uej2+fKcuaOu2Wo6+ivICsqJwnPvzxzmltvlabYbt/iTPXDuNqEwJdWhSFIjgK6ajjcopSMYJIOOc5pnbb1pVa3JVtW/Gj2lhVzWlKMNIS+2TgJ9D3O1IHOfemvd2qj5elEWjtTeJGg36Mi6PWLC5AyQ8tJXxwM4JHp70V5o8iZpuFJtV3fdhupUptS4yM8qOQcccHI+1FFyc0mHhY3dhbuoDCTw3cUNFw5/pbKtw+4IH3r1Kr3DmXCXIP8AwjaFdBBI29/KQB6ADmpc168/4phtxorSrYWiXnykZSfNkZzn+z05rZqu7SLNZ3JcOG7Lk7ghttCFK5J7nHOBUipOIWc6HrXXZJkR9cH6yVrlzrgkxlQEoktNjfJWgY6oOeEd8ngmlydQSm7rc4zixtbbWWBsxtKfc+1b5dyuTdzsKG2VM+LQfERRg7P055/y5PP+9ZW1wvuMpbe6i3FP+IcCEbl7VABKjjABBHzpxAGQs1S81Ia8iDn7Db7qXFnvOXFsOuIDClOoTxjcU7Oc/Xf+9RZt2fdZuSVxkpjFhzwrykhSXNqSFZBOMccZ7ilSXry+xEdlQW4yI8lS1ITHHDScZxkHB5OCMZwakQrtcnZMtpzcuGmeEJcDWfId+U9uRwn0zzU2cqOncYEkT3d3v6rFMVE20QoEqHBXmStlbJYCUsr5UFAD/KD275FJ7jdJkf4ou22b4J22JgrnLT4JJdKQkpCdx5JBGc/ardp1ctTsxNx8zxe6rWWwnCP0jJwMkYP2xzzVHvQRL+MLYDcoxXbUqA9IRHWUtuK38btuPUc9qRxytunL+im4n+ffKunirO88zNiQ0yH2YCnm1toA2Nn+nvwVHPGPQ0vmnTslq4vO2tCw9HYkPbVbS/uPlHBHYgZ+taZN80rZCmO94htN4lKj70oWEOKSUpUQf7cq7jj9VR4lttLNpkssPqKpcElOyErIbQpR3kexykckZ2ioDo5QX6kRBUxNwt2l5sC3wrGhkztu9TawSnKsDJ5KvfvitlpsdpsOoHY1rsEZlLrCnVyC8VuKRkEpSkg/1kcZA4rTKi22YywJFxDcxy1lyMhLIQpCEqCw4lI7bSU8Z5po446zcYF2fmRURXGERypaFBTi3FDGPbJwAPnQSComsXEuPI9VgjVjJ8eowJoahtl0rW3tJG3PIVgpPt71ruuqUWR22tyYQajSgrcUOD8kAgA4HBHNaZj9vfdvX/GOqTOZaY/LjKVtUSptOCB5sk+noPaq5PRbdQJjx27i307VLdgyGWoxDnUyAEttjPBCFHdnsCfQ0C3lV1DqA3q5Pr+Fe7z4eeyuDLitSo7m0qbcGQrBCh/yrRb7RbkXd26i1xWp7iSDLS0AtRPByfnW51K25iUMHCkgBGfpUqUlx4IjJPnKcrPoBRAXVtFoB5SZV1vLTLzarUGnfErSyUIK0rSMEfpPck4ySB3JHGKnCRNlXV2E7CH4ftKF70HC0lOchXYgnjaPTOfapHUWhoMOkpKVAKWnjyms5KD+UpLp2bwkAHNI5skZVQZGCVUoraXGpk6Ho2OxKt5THguPMAuKQk48oIB4HbB9cZ4rzUkObq6TaWbVcosQW6Qp+ZuR1VIdSnCcNkYUAoq5JHvzVyQkKlKQolQbSnbn0rnFtW61rYBgcqlrSU/3JJO4fTGT9q16fTis15mLRK52r1DtM+mN7jCiRvh9Ml2KJZ3bvAeVbbkpxl1lwgmI7wtBSB5ScnABx6ZrKL8ObnbbVcIUOZASZ10bdcccKlJRFbyUIKTjdzxtz29aszojN2u8CMWguLOEgJbxkBBQrsPoRWD7TcRyzypgYC5C3pDypCdyQVbSBj3AwB9Kj5cHn3Eo+bcOPcwqS/pXW1tkPRbbqOzNxQ6taEdcs7dyiojZg7RlR4yaKbXiC67dZjjXV2KeWRhJ968rS3RUSATU8PVZHfEq4JApePouloWlOw85Dis5z88UEq6rnQ/XvBI9xip9eKHFc2V27lCcD6UhRTuVtJxnsr/all2avTt1jSLc6ERIuFLjnvK3ZCgTnjaORn1NSLei5G6PuSStLGFJwojYolQ2FIBPZI5zjJNc2b03rJN2simkSGls2dyPOdL4CXHCHMZO5W4lSgc+43eX0AYUh0FWtcC6yLPdd67g08iMUtISvap10dRRx/lO9IGP7a2XCM9HfmpgtS1zFWxLbTgCySvJyOp2BPlyc+3tXsKFfG5Hjiw8XVoeLLC5e1DKz5UFxIOFZSlPbO07sDkmo7umr4qxR4Fyusq4Px5rS0yo76o63mi6hS94B4KRuAwrtjHtTXqekTWbbruJDbdplphww2WQk+ZSc89QZByrICRnjBUeadQVSFQmFy2w3IUhJdQDnavHIyOO9UO/2DUs5M2NpiQu0qcuqXlyVrKS6z00jIUnKiAsKO04zmrLp+2XeLKccu1yXJZCnSwjJBG9wnz84UAAkJ9gSKUmUpdIVCc1Zpy3SriudGXJlaZkvIZaXsUp7quo3OjIACkrBHGMA8d6tdvh26NbHFRDOabYhELWC3whad4SRjCiNxIOO5PPNc6uvwjvF3VfbgtLTFxfua34oW7lLrS1KJ3EdjyCP29a6pHsL6Iq2y4ylbsVtlfkJUCEAHzZHGUj0qisXgdRNTDSeslk+NY7cGvGRJEuWwG2BLUEB0BLfABGABtUcgAA5NMJLVoi2qJZ7xKcmtBKceISCpQH6d2xIGOMdh25rbNtTKWFP3V5vBcUt0IRwolISkD1yMDFaXrPEkvQXrjNSXlICUpSsASMDI2557d8Vlc7VySAO5aGt0xAuJ5nyS78OtFykT222H2XmW2mgwyW9pQwvLZTuHp2weK02ew2e0vP3PEwSJslV1XlaCFkFQSjgcD804Hv3OKYQ4rMHUMgSZsVM6UHFRovUAUtJJOcd/8AwfamTVnddatqZKm0qhcFKCSFpGMe2OQn9qKb9WW9YZ9UPbpw7qnHoiXc47SHpyoz6kxlBBKSBk+oAz6ZqT+LtLhx5LbLqzIJDTQA3KOCfU49D3NRnLItxyVl1noyHkukdLKlAEHBOeRwf3rHwIiPQWHZrKG25Klx0rVhahg4QPfGT78YprtTOdvX8JT0JaBz5R+VL/EyJT7T8VxtDLQcUokK4OcYAznsa1sXuG+0pwtPJbbd2b1tEBPJAP04+3FbkNSE3h10hrouNJTjed3lKjnGP81YfhijAuEVbg/4pbigoD9IV8qea/Hf6Jf0ue71UWXeQxPsrUeOnpXOQ60tahhQ2trUCPfOyoennYruorw1EtzTYivqadkqfJcWspSs7UY4T5++fTtW/VFquMx2zSbMYhk2+UXT4kqSlSS0tB/SCf6h7dqXsaRuLdzvE0T4TCrqgJeeYhHxCFdJKDscKuE7k7gCDzWtrnBsSsrmtcZjbZYQNa2OTbdRzbNHStyzBzqoCQjrhIJChj+kkK571C098TGLho6ZqO625yHGiSkMKDKupkKKRuHbtu5plO+Hlp8CpiypTanVQ3YbimGxh9C0bfzBxuIOFA5ByO/NahoTpSZLMaUhq2ShFdeZS1/9wytJ3gZwApKQD+/NCkADZO5Wr7BCe6Em7RUOBKVYLqRwoBQPf1BBopM58LtHrcUty27lKUTys8D0A+QHAHoAKKFKu9FFFCEUUUUIRRRRQhFFFFCEUUUUIUafEYms9GS3vbJzt+f/AH/zpVO081NvUa4rkLCGEpHQ2jGUkqSR7cnn3wKfUUrmh2Cpa4t2Veb0vATqVd/cLzkxYAQlasoaO3blI79vf3rGwaedtVzuk+RcXZTs53dtUNobSCdoxk9t2PTsO1WOvDVhc47lQ3qggcqvOaeU7qlu9vT5Cgyja1FTwlHBB+oOc4x7d8VOl2iLLnsTX0rLrIASAry8HIOPkeaZivaRwDhBTF7jEnuSn8Fi/wCIBetzhk+G6H6sp25z2ponjNZUURCgkndFFFFSoRRRRQhFFFFCEUUUUIRRRRQheH0pNchdXZvTi7kR9qT1AUeVQPIwTk5B/wDNOq8NCFXS5f3iwFNdHav8xbezCshYGMqPAyjPr3717DVqDeyl9IQ3hAUVIQVDyZOcL77sg49xjtVhoPahCrSXNRBJV0CVFCcoPTxuG/n9Q7kNk98AkDmtqV3rxsZa2T0kl1L6UqTgjcnbtBVzwDyeRlWPQU/FemhCRFy+B1H5ACS6rd+jATuAGOc42ZJ9d3y4rK2G97lCelo5a8p2gALwg+hPGSsfRI59S7FeUISWYi4ruKvAtvJCWgA6t4BpRJ5G3JIIGTnaeSOcZqAhGo0x0pUlWRFbbyHEqUDhO5QO4bl5Ku4A4GD72oUUIVa6V0Ut1TjMjC2E5S0/tCXPLwn80cfqJ7H2JrSmLfDHId8WXemN5S8k7zlJSBhacYAUFEFOc+tWuihCqq498UuYSh7zKSW0of4JBVxnekgdskbTwOFd6tDWdo3fqxzWVAoQvaKKKEIooooQiiiihC//2Q==">
            <a:extLst>
              <a:ext uri="{FF2B5EF4-FFF2-40B4-BE49-F238E27FC236}">
                <a16:creationId xmlns:a16="http://schemas.microsoft.com/office/drawing/2014/main" id="{088BD708-1409-3667-1CE6-1142EC555F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s-ES"/>
          </a:p>
        </p:txBody>
      </p:sp>
      <p:sp>
        <p:nvSpPr>
          <p:cNvPr id="11269" name="6 - Ορθογώνιο">
            <a:extLst>
              <a:ext uri="{FF2B5EF4-FFF2-40B4-BE49-F238E27FC236}">
                <a16:creationId xmlns:a16="http://schemas.microsoft.com/office/drawing/2014/main" id="{C5AB75F7-BA25-DBBF-40AD-BA0CCF85B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466725"/>
            <a:ext cx="78263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400" b="1">
                <a:latin typeface="Arial Black" panose="020B0A04020102020204" pitchFamily="34" charset="0"/>
              </a:rPr>
              <a:t>Key Responsibilities of Social Workers in Schools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Assessing students’ emotional and social needs.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Providing counseling to students and families.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Addressing issues such as bullying, family problems, mental health, and academic difficulties.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Collaborating with educators and school staff.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- Ορθογώνιο">
            <a:extLst>
              <a:ext uri="{FF2B5EF4-FFF2-40B4-BE49-F238E27FC236}">
                <a16:creationId xmlns:a16="http://schemas.microsoft.com/office/drawing/2014/main" id="{8DDCE8C7-FF0B-BDC6-B607-881652256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8" y="384175"/>
            <a:ext cx="73898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400" b="1">
                <a:latin typeface="Arial Black" panose="020B0A04020102020204" pitchFamily="34" charset="0"/>
              </a:rPr>
              <a:t>Impact on Student Well-being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Social workers help to create a safe and supportive environment for students.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They help improve students' emotional well-being, attendance, and academic performance.</a:t>
            </a:r>
          </a:p>
        </p:txBody>
      </p:sp>
      <p:pic>
        <p:nvPicPr>
          <p:cNvPr id="12291" name="Picture 4" descr="What Social Workers Can and Can't Do | University of Nevada, Reno">
            <a:extLst>
              <a:ext uri="{FF2B5EF4-FFF2-40B4-BE49-F238E27FC236}">
                <a16:creationId xmlns:a16="http://schemas.microsoft.com/office/drawing/2014/main" id="{92D1BAC0-BDBD-12D6-1FD3-73F063AF2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3649663"/>
            <a:ext cx="6386513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- Ορθογώνιο">
            <a:extLst>
              <a:ext uri="{FF2B5EF4-FFF2-40B4-BE49-F238E27FC236}">
                <a16:creationId xmlns:a16="http://schemas.microsoft.com/office/drawing/2014/main" id="{F372F50F-10C6-BB87-9F78-125891EDF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666750"/>
            <a:ext cx="70770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400" b="1">
                <a:latin typeface="Arial Black" panose="020B0A04020102020204" pitchFamily="34" charset="0"/>
              </a:rPr>
              <a:t>Challenges Faced by Social Workers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Limited resources and funding.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Cultural and language barriers in diverse student populations.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Addressing complex family issues.</a:t>
            </a:r>
          </a:p>
        </p:txBody>
      </p:sp>
      <p:pic>
        <p:nvPicPr>
          <p:cNvPr id="13315" name="Picture 5" descr="458+ Thousand Social Worker Royalty-Free Images, Stock Photos ...">
            <a:extLst>
              <a:ext uri="{FF2B5EF4-FFF2-40B4-BE49-F238E27FC236}">
                <a16:creationId xmlns:a16="http://schemas.microsoft.com/office/drawing/2014/main" id="{78B35799-6717-8D7D-9AE9-8BDF3652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>
            <a:fillRect/>
          </a:stretch>
        </p:blipFill>
        <p:spPr bwMode="auto">
          <a:xfrm>
            <a:off x="1676400" y="3714750"/>
            <a:ext cx="61055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- Ορθογώνιο">
            <a:extLst>
              <a:ext uri="{FF2B5EF4-FFF2-40B4-BE49-F238E27FC236}">
                <a16:creationId xmlns:a16="http://schemas.microsoft.com/office/drawing/2014/main" id="{E79A8806-613C-083E-AB6C-1DCCD8C9A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666750"/>
            <a:ext cx="69500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400" b="1">
                <a:latin typeface="Arial Black" panose="020B0A04020102020204" pitchFamily="34" charset="0"/>
              </a:rPr>
              <a:t>Collaboration with Teachers and School Staff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The importance of interdisciplinary teamwork.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Social workers collaborate with teachers, counselors, and school administration.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Promoting a whole-child approach to education.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 descr="https://special-learners.gr/wp-content/uploads/2021/05/kid-got-stress-doing-homework-prepare-exam_107791-1443.jpg.webp">
            <a:extLst>
              <a:ext uri="{FF2B5EF4-FFF2-40B4-BE49-F238E27FC236}">
                <a16:creationId xmlns:a16="http://schemas.microsoft.com/office/drawing/2014/main" id="{7A52B183-CEF6-AB7F-69DD-CFA046BEEB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s-ES"/>
          </a:p>
        </p:txBody>
      </p:sp>
      <p:sp>
        <p:nvSpPr>
          <p:cNvPr id="15363" name="AutoShape 8" descr="https://special-learners.gr/wp-content/uploads/2021/05/kid-got-stress-doing-homework-prepare-exam_107791-1443.jpg.webp">
            <a:extLst>
              <a:ext uri="{FF2B5EF4-FFF2-40B4-BE49-F238E27FC236}">
                <a16:creationId xmlns:a16="http://schemas.microsoft.com/office/drawing/2014/main" id="{3F0763C0-805C-CE7D-60F0-D221F7894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s-ES"/>
          </a:p>
        </p:txBody>
      </p:sp>
      <p:sp>
        <p:nvSpPr>
          <p:cNvPr id="15364" name="5 - Ορθογώνιο">
            <a:extLst>
              <a:ext uri="{FF2B5EF4-FFF2-40B4-BE49-F238E27FC236}">
                <a16:creationId xmlns:a16="http://schemas.microsoft.com/office/drawing/2014/main" id="{3E7C72C1-92BA-2257-24CD-70927C291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393700"/>
            <a:ext cx="70485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400" b="1">
                <a:latin typeface="Arial Black" panose="020B0A04020102020204" pitchFamily="34" charset="0"/>
              </a:rPr>
              <a:t>Crisis Intervention and Prevention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How social workers help students cope with crisis situations (e.g., family separation, mental health crises).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Providing resources and support for preventive measures.</a:t>
            </a:r>
          </a:p>
        </p:txBody>
      </p:sp>
      <p:pic>
        <p:nvPicPr>
          <p:cNvPr id="15365" name="Picture 7" descr="Why hire a professional for social media management? - Fst Studio">
            <a:extLst>
              <a:ext uri="{FF2B5EF4-FFF2-40B4-BE49-F238E27FC236}">
                <a16:creationId xmlns:a16="http://schemas.microsoft.com/office/drawing/2014/main" id="{9D076D79-6B9C-C8A4-C128-60130553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322763"/>
            <a:ext cx="5029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 descr="https://dyslexiacenters.gr/wp-content/uploads/2024/04/depi-icon-1.svg">
            <a:extLst>
              <a:ext uri="{FF2B5EF4-FFF2-40B4-BE49-F238E27FC236}">
                <a16:creationId xmlns:a16="http://schemas.microsoft.com/office/drawing/2014/main" id="{D6CE48E5-AED5-B2D5-3F56-A07B39C438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s-ES"/>
          </a:p>
        </p:txBody>
      </p:sp>
      <p:sp>
        <p:nvSpPr>
          <p:cNvPr id="16387" name="AutoShape 7" descr="https://dyslexiacenters.gr/wp-content/uploads/2024/04/depi-icon-1.svg">
            <a:extLst>
              <a:ext uri="{FF2B5EF4-FFF2-40B4-BE49-F238E27FC236}">
                <a16:creationId xmlns:a16="http://schemas.microsoft.com/office/drawing/2014/main" id="{7EDC072B-AABF-0678-051D-DED7D55CD5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l-GR" altLang="es-ES"/>
          </a:p>
        </p:txBody>
      </p:sp>
      <p:sp>
        <p:nvSpPr>
          <p:cNvPr id="16388" name="5 - Ορθογώνιο">
            <a:extLst>
              <a:ext uri="{FF2B5EF4-FFF2-40B4-BE49-F238E27FC236}">
                <a16:creationId xmlns:a16="http://schemas.microsoft.com/office/drawing/2014/main" id="{F557438C-5732-37EE-0869-CA20B4D47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88" y="722313"/>
            <a:ext cx="7708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400" b="1"/>
              <a:t>Cultural Sensitivity in Greek Schools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Understanding cultural diversity within the student body.</a:t>
            </a:r>
          </a:p>
          <a:p>
            <a:pPr eaLnBrk="1" hangingPunct="1"/>
            <a:endParaRPr lang="en-US" altLang="es-ES" sz="2400"/>
          </a:p>
          <a:p>
            <a:pPr eaLnBrk="1" hangingPunct="1"/>
            <a:r>
              <a:rPr lang="en-US" altLang="es-ES" sz="2400"/>
              <a:t>Ensuring culturally relevant support and resources for students and families from different backgrounds.</a:t>
            </a:r>
          </a:p>
        </p:txBody>
      </p:sp>
      <p:pic>
        <p:nvPicPr>
          <p:cNvPr id="16389" name="Picture 7" descr="20 Essential Skills You Need to Be a Social Worker">
            <a:extLst>
              <a:ext uri="{FF2B5EF4-FFF2-40B4-BE49-F238E27FC236}">
                <a16:creationId xmlns:a16="http://schemas.microsoft.com/office/drawing/2014/main" id="{F7B00598-B8E9-FB93-1D01-533F4CC1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3667125"/>
            <a:ext cx="6667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</TotalTime>
  <Words>527</Words>
  <Application>Microsoft Office PowerPoint</Application>
  <PresentationFormat>Presentación en pantalla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Gill Sans MT</vt:lpstr>
      <vt:lpstr>Wingdings 2</vt:lpstr>
      <vt:lpstr>Verdana</vt:lpstr>
      <vt:lpstr>Calibri</vt:lpstr>
      <vt:lpstr>Georgia</vt:lpstr>
      <vt:lpstr>Broadway</vt:lpstr>
      <vt:lpstr>Arial Black</vt:lpstr>
      <vt:lpstr>Corbel</vt:lpstr>
      <vt:lpstr>Ηλιοστάσιο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Δημητρης</dc:creator>
  <dc:description>generated using python-pptx</dc:description>
  <cp:lastModifiedBy>Ramón Ruiz</cp:lastModifiedBy>
  <cp:revision>16</cp:revision>
  <dcterms:created xsi:type="dcterms:W3CDTF">2013-01-27T09:14:16Z</dcterms:created>
  <dcterms:modified xsi:type="dcterms:W3CDTF">2025-07-07T16:25:58Z</dcterms:modified>
</cp:coreProperties>
</file>